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9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8" d="100"/>
          <a:sy n="38" d="100"/>
        </p:scale>
        <p:origin x="15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fr-FR"/>
              <a:t>Modifiez le style du titre</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996321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075109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1112965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979889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fr-FR"/>
              <a:t>Modifiez le style du titre</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17769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1408266-5267-40BC-BF65-D028F6B334B2}" type="datetimeFigureOut">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517197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a:t>Cliquez pour modifier les styles du texte du masque</a:t>
            </a:r>
          </a:p>
        </p:txBody>
      </p:sp>
      <p:sp>
        <p:nvSpPr>
          <p:cNvPr id="4" name="Content Placeholder 3"/>
          <p:cNvSpPr>
            <a:spLocks noGrp="1"/>
          </p:cNvSpPr>
          <p:nvPr>
            <p:ph sz="half" idx="2"/>
          </p:nvPr>
        </p:nvSpPr>
        <p:spPr>
          <a:xfrm>
            <a:off x="839789" y="5937956"/>
            <a:ext cx="5157787" cy="87338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a:t>Cliquez pour modifier les styles du texte du masque</a:t>
            </a:r>
          </a:p>
        </p:txBody>
      </p:sp>
      <p:sp>
        <p:nvSpPr>
          <p:cNvPr id="6" name="Content Placeholder 5"/>
          <p:cNvSpPr>
            <a:spLocks noGrp="1"/>
          </p:cNvSpPr>
          <p:nvPr>
            <p:ph sz="quarter" idx="4"/>
          </p:nvPr>
        </p:nvSpPr>
        <p:spPr>
          <a:xfrm>
            <a:off x="6172201" y="5937956"/>
            <a:ext cx="5183188" cy="87338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1408266-5267-40BC-BF65-D028F6B334B2}" type="datetimeFigureOut">
              <a:rPr lang="fr-FR" smtClean="0"/>
              <a:t>14/12/2022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33196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1408266-5267-40BC-BF65-D028F6B334B2}" type="datetimeFigureOut">
              <a:rPr lang="fr-FR" smtClean="0"/>
              <a:t>14/12/2022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91135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408266-5267-40BC-BF65-D028F6B334B2}" type="datetimeFigureOut">
              <a:rPr lang="fr-FR" smtClean="0"/>
              <a:t>14/12/2022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396122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fr-FR"/>
              <a:t>Modifiez le style du titre</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1408266-5267-40BC-BF65-D028F6B334B2}" type="datetimeFigureOut">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103508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1408266-5267-40BC-BF65-D028F6B334B2}" type="datetimeFigureOut">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60457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71408266-5267-40BC-BF65-D028F6B334B2}" type="datetimeFigureOut">
              <a:rPr lang="fr-FR" smtClean="0"/>
              <a:t>14/12/2022</a:t>
            </a:fld>
            <a:endParaRPr lang="fr-FR"/>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BF8E8838-E930-4816-A15F-32A3D2F322A2}" type="slidenum">
              <a:rPr lang="fr-FR" smtClean="0"/>
              <a:t>‹N°›</a:t>
            </a:fld>
            <a:endParaRPr lang="fr-FR"/>
          </a:p>
        </p:txBody>
      </p:sp>
    </p:spTree>
    <p:extLst>
      <p:ext uri="{BB962C8B-B14F-4D97-AF65-F5344CB8AC3E}">
        <p14:creationId xmlns:p14="http://schemas.microsoft.com/office/powerpoint/2010/main" val="26436980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735588A-3077-E824-F799-E1DFA17746B4}"/>
              </a:ext>
            </a:extLst>
          </p:cNvPr>
          <p:cNvSpPr/>
          <p:nvPr/>
        </p:nvSpPr>
        <p:spPr>
          <a:xfrm>
            <a:off x="348033" y="6326301"/>
            <a:ext cx="5966575" cy="9100583"/>
          </a:xfrm>
          <a:prstGeom prst="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7" name="Image 6" descr="Une image contenant ciel&#10;&#10;Description générée automatiquement">
            <a:extLst>
              <a:ext uri="{FF2B5EF4-FFF2-40B4-BE49-F238E27FC236}">
                <a16:creationId xmlns:a16="http://schemas.microsoft.com/office/drawing/2014/main" id="{6FFDA1C5-4C37-9F04-5195-CF0F245343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4924090"/>
          </a:xfrm>
          <a:prstGeom prst="rect">
            <a:avLst/>
          </a:prstGeom>
        </p:spPr>
      </p:pic>
      <p:sp>
        <p:nvSpPr>
          <p:cNvPr id="11" name="ZoneTexte 10">
            <a:extLst>
              <a:ext uri="{FF2B5EF4-FFF2-40B4-BE49-F238E27FC236}">
                <a16:creationId xmlns:a16="http://schemas.microsoft.com/office/drawing/2014/main" id="{F6836113-19F4-BC9A-A2C0-1079428F48CF}"/>
              </a:ext>
            </a:extLst>
          </p:cNvPr>
          <p:cNvSpPr txBox="1"/>
          <p:nvPr/>
        </p:nvSpPr>
        <p:spPr>
          <a:xfrm>
            <a:off x="444282" y="6168319"/>
            <a:ext cx="5774075" cy="9787295"/>
          </a:xfrm>
          <a:prstGeom prst="rect">
            <a:avLst/>
          </a:prstGeom>
          <a:noFill/>
          <a:ln>
            <a:noFill/>
          </a:ln>
        </p:spPr>
        <p:txBody>
          <a:bodyPr wrap="square" rtlCol="0">
            <a:spAutoFit/>
          </a:bodyPr>
          <a:lstStyle/>
          <a:p>
            <a:r>
              <a:rPr lang="en-US" b="1" i="0" dirty="0">
                <a:solidFill>
                  <a:srgbClr val="000000"/>
                </a:solidFill>
                <a:effectLst/>
                <a:latin typeface="Calibri" panose="020F0502020204030204" pitchFamily="34" charset="0"/>
              </a:rPr>
              <a:t>All-in-one cybersecurity software designed for remote access</a:t>
            </a:r>
            <a:endParaRPr lang="en-US" b="1" dirty="0">
              <a:solidFill>
                <a:srgbClr val="000000"/>
              </a:solidFill>
              <a:latin typeface="Calibri" panose="020F0502020204030204" pitchFamily="34" charset="0"/>
            </a:endParaRPr>
          </a:p>
          <a:p>
            <a:pPr algn="just"/>
            <a:r>
              <a:rPr lang="en-US" dirty="0"/>
              <a:t>TSplus Advanced Security is a technology that caters to the</a:t>
            </a:r>
          </a:p>
          <a:p>
            <a:pPr algn="just"/>
            <a:r>
              <a:rPr lang="en-US" dirty="0"/>
              <a:t>requirements of both small and large businesses. It provides the fundamental protections needed by remote servers administrators. It offers seven different measures which can be activated to set the right level of security for the network.  It offers two levels of protection: Essentials and Ultimate.</a:t>
            </a:r>
          </a:p>
          <a:p>
            <a:pPr algn="just"/>
            <a:endParaRPr lang="en-US" dirty="0"/>
          </a:p>
          <a:p>
            <a:pPr algn="just"/>
            <a:r>
              <a:rPr lang="en-US" b="1" dirty="0"/>
              <a:t>Homeland Protection </a:t>
            </a:r>
          </a:p>
          <a:p>
            <a:pPr algn="just"/>
            <a:r>
              <a:rPr lang="en-US" b="0" i="0" dirty="0">
                <a:solidFill>
                  <a:srgbClr val="000000"/>
                </a:solidFill>
                <a:effectLst/>
                <a:latin typeface="WordVisi_MSFontService"/>
              </a:rPr>
              <a:t>Restrict remote access to the people that need it:</a:t>
            </a:r>
          </a:p>
          <a:p>
            <a:pPr marL="285750" indent="-285750" algn="just">
              <a:buFontTx/>
              <a:buChar char="-"/>
            </a:pPr>
            <a:r>
              <a:rPr lang="en-US" dirty="0">
                <a:solidFill>
                  <a:srgbClr val="000000"/>
                </a:solidFill>
                <a:latin typeface="WordVisi_MSFontService"/>
              </a:rPr>
              <a:t>Country Restriction: Block unwanted countries and allow access from specific countries. </a:t>
            </a:r>
          </a:p>
          <a:p>
            <a:pPr marL="285750" indent="-285750" algn="just">
              <a:buFontTx/>
              <a:buChar char="-"/>
            </a:pPr>
            <a:r>
              <a:rPr lang="en-US" dirty="0"/>
              <a:t>Internet and IP Access Restriction: Restrict access from the Internet. </a:t>
            </a:r>
          </a:p>
          <a:p>
            <a:pPr marL="285750" indent="-285750" algn="just">
              <a:buFontTx/>
              <a:buChar char="-"/>
            </a:pPr>
            <a:r>
              <a:rPr lang="en-US" dirty="0"/>
              <a:t>Watched Processes: Add or remove processes that are watched by the Homeland Protection feature. </a:t>
            </a:r>
          </a:p>
          <a:p>
            <a:pPr marL="285750" indent="-285750" algn="just">
              <a:buFontTx/>
              <a:buChar char="-"/>
            </a:pPr>
            <a:endParaRPr lang="fr-FR" dirty="0"/>
          </a:p>
          <a:p>
            <a:pPr algn="just"/>
            <a:r>
              <a:rPr lang="en-US" b="1" dirty="0"/>
              <a:t>Brute Force Defender </a:t>
            </a:r>
          </a:p>
          <a:p>
            <a:pPr algn="just"/>
            <a:r>
              <a:rPr lang="en-US" dirty="0"/>
              <a:t>Protects systems from Hackers and bots. </a:t>
            </a:r>
            <a:r>
              <a:rPr lang="en-US" sz="1800" b="0" i="0" dirty="0">
                <a:solidFill>
                  <a:srgbClr val="000000"/>
                </a:solidFill>
                <a:effectLst/>
                <a:latin typeface="Calibri" panose="020F0502020204030204" pitchFamily="34" charset="0"/>
              </a:rPr>
              <a:t>Brute Force Defender enables you to protect your public server from hackers, network scanners and brute-force robots that try to guess your Administrator login and password. Monitor Windows failed login attempts and automatically block the offending IP addresses after a pre-determined number of failures.  </a:t>
            </a:r>
            <a:endParaRPr lang="fr-FR" dirty="0"/>
          </a:p>
          <a:p>
            <a:pPr algn="just"/>
            <a:endParaRPr lang="fr-FR" dirty="0"/>
          </a:p>
          <a:p>
            <a:pPr algn="just"/>
            <a:r>
              <a:rPr lang="en-US" b="1" dirty="0"/>
              <a:t>Global IP Management</a:t>
            </a:r>
          </a:p>
          <a:p>
            <a:pPr algn="just"/>
            <a:r>
              <a:rPr lang="en-US" dirty="0"/>
              <a:t>Easily manage IP addresses from a unified allow/block list. </a:t>
            </a:r>
          </a:p>
          <a:p>
            <a:pPr algn="l" rtl="0" fontAlgn="base"/>
            <a:r>
              <a:rPr lang="en-US" dirty="0">
                <a:solidFill>
                  <a:srgbClr val="000000"/>
                </a:solidFill>
                <a:latin typeface="Calibri" panose="020F0502020204030204" pitchFamily="34" charset="0"/>
              </a:rPr>
              <a:t>- Easy Management: Single list for blocked and whitelisted</a:t>
            </a:r>
          </a:p>
          <a:p>
            <a:pPr algn="l" rtl="0" fontAlgn="base"/>
            <a:r>
              <a:rPr lang="en-US" dirty="0">
                <a:solidFill>
                  <a:srgbClr val="000000"/>
                </a:solidFill>
                <a:latin typeface="Calibri" panose="020F0502020204030204" pitchFamily="34" charset="0"/>
              </a:rPr>
              <a:t>- Search Bar </a:t>
            </a:r>
          </a:p>
          <a:p>
            <a:pPr algn="l" rtl="0" fontAlgn="base"/>
            <a:r>
              <a:rPr lang="en-US" dirty="0">
                <a:solidFill>
                  <a:srgbClr val="000000"/>
                </a:solidFill>
                <a:latin typeface="Calibri" panose="020F0502020204030204" pitchFamily="34" charset="0"/>
              </a:rPr>
              <a:t>- IP Address Description </a:t>
            </a:r>
          </a:p>
          <a:p>
            <a:pPr algn="l" rtl="0" fontAlgn="base"/>
            <a:r>
              <a:rPr lang="en-US" dirty="0">
                <a:solidFill>
                  <a:srgbClr val="000000"/>
                </a:solidFill>
                <a:latin typeface="Calibri" panose="020F0502020204030204" pitchFamily="34" charset="0"/>
              </a:rPr>
              <a:t>- Multi-address Editing </a:t>
            </a:r>
          </a:p>
        </p:txBody>
      </p:sp>
      <p:sp>
        <p:nvSpPr>
          <p:cNvPr id="16" name="ZoneTexte 15">
            <a:extLst>
              <a:ext uri="{FF2B5EF4-FFF2-40B4-BE49-F238E27FC236}">
                <a16:creationId xmlns:a16="http://schemas.microsoft.com/office/drawing/2014/main" id="{8569375F-714F-6569-5952-4C774EE6A7C8}"/>
              </a:ext>
            </a:extLst>
          </p:cNvPr>
          <p:cNvSpPr txBox="1"/>
          <p:nvPr/>
        </p:nvSpPr>
        <p:spPr>
          <a:xfrm>
            <a:off x="6575174" y="6168319"/>
            <a:ext cx="5268793" cy="9510296"/>
          </a:xfrm>
          <a:prstGeom prst="rect">
            <a:avLst/>
          </a:prstGeom>
          <a:noFill/>
          <a:ln>
            <a:noFill/>
          </a:ln>
        </p:spPr>
        <p:txBody>
          <a:bodyPr wrap="square" rtlCol="0">
            <a:spAutoFit/>
          </a:bodyPr>
          <a:lstStyle/>
          <a:p>
            <a:pPr algn="just"/>
            <a:r>
              <a:rPr lang="en-US" b="1" dirty="0"/>
              <a:t>Working Hours</a:t>
            </a:r>
          </a:p>
          <a:p>
            <a:pPr algn="just"/>
            <a:r>
              <a:rPr lang="en-US" dirty="0"/>
              <a:t>Limit remote access to business hours. </a:t>
            </a:r>
          </a:p>
          <a:p>
            <a:pPr marL="285750" indent="-285750" algn="just">
              <a:buFontTx/>
              <a:buChar char="-"/>
            </a:pPr>
            <a:r>
              <a:rPr lang="en-US" dirty="0"/>
              <a:t>Day and Time Restrictions: per days and timeslots. It is possible to select a specific time zone. </a:t>
            </a:r>
          </a:p>
          <a:p>
            <a:pPr marL="285750" indent="-285750" algn="just">
              <a:buFontTx/>
              <a:buChar char="-"/>
            </a:pPr>
            <a:r>
              <a:rPr lang="en-US" dirty="0"/>
              <a:t>User and Groups Permission</a:t>
            </a:r>
          </a:p>
          <a:p>
            <a:pPr marL="285750" indent="-285750" algn="just">
              <a:buFontTx/>
              <a:buChar char="-"/>
            </a:pPr>
            <a:r>
              <a:rPr lang="en-US" dirty="0"/>
              <a:t>Automated disconnection</a:t>
            </a:r>
          </a:p>
          <a:p>
            <a:pPr marL="285750" indent="-285750" algn="just">
              <a:buFontTx/>
              <a:buChar char="-"/>
            </a:pPr>
            <a:r>
              <a:rPr lang="en-US" dirty="0"/>
              <a:t>Notifications </a:t>
            </a:r>
          </a:p>
          <a:p>
            <a:pPr marL="285750" indent="-285750" algn="just">
              <a:buFontTx/>
              <a:buChar char="-"/>
            </a:pPr>
            <a:endParaRPr lang="en-US" dirty="0"/>
          </a:p>
          <a:p>
            <a:pPr algn="just"/>
            <a:r>
              <a:rPr lang="en-US" b="1" dirty="0"/>
              <a:t>Ransomware Protection</a:t>
            </a:r>
          </a:p>
          <a:p>
            <a:pPr algn="just"/>
            <a:r>
              <a:rPr lang="en-US" dirty="0"/>
              <a:t>Efficiently detect, block and prevent ransomware attacks. TSplus Advanced Security reacts as soon as it detects ransomware on your server. It possesses both static and behavioral analysis: </a:t>
            </a:r>
          </a:p>
          <a:p>
            <a:pPr marL="285750" indent="-285750" algn="just">
              <a:buFontTx/>
              <a:buChar char="-"/>
            </a:pPr>
            <a:r>
              <a:rPr lang="en-US" dirty="0"/>
              <a:t>The static analysis enables the software to react immediately when an extension name changes. </a:t>
            </a:r>
          </a:p>
          <a:p>
            <a:pPr marL="285750" indent="-285750" algn="just">
              <a:buFontTx/>
              <a:buChar char="-"/>
            </a:pPr>
            <a:r>
              <a:rPr lang="en-US" dirty="0"/>
              <a:t>The behavioral analysis looks at how a program will interact with files and detect new strains of ransomware. </a:t>
            </a:r>
          </a:p>
          <a:p>
            <a:pPr marL="285750" indent="-285750" algn="just">
              <a:buFontTx/>
              <a:buChar char="-"/>
            </a:pPr>
            <a:r>
              <a:rPr lang="en-US" dirty="0"/>
              <a:t>Seamless Learning Period</a:t>
            </a:r>
          </a:p>
          <a:p>
            <a:pPr marL="285750" indent="-285750" algn="just">
              <a:buFontTx/>
              <a:buChar char="-"/>
            </a:pPr>
            <a:r>
              <a:rPr lang="en-US" dirty="0"/>
              <a:t>Automatically stops the attack and quarantines the affected programs and files. Administrators can review the list of quarantined items and decide to whitelist specific entries. </a:t>
            </a:r>
          </a:p>
          <a:p>
            <a:pPr marL="285750" indent="-285750" algn="just">
              <a:buFontTx/>
              <a:buChar char="-"/>
            </a:pPr>
            <a:r>
              <a:rPr lang="en-US" dirty="0"/>
              <a:t>Reports: Learn to anticipate threats by identifying the source of attacks and analyzing running processes listed in reports.   </a:t>
            </a:r>
          </a:p>
          <a:p>
            <a:pPr marL="285750" indent="-285750" algn="just">
              <a:buFontTx/>
              <a:buChar char="-"/>
            </a:pPr>
            <a:r>
              <a:rPr lang="en-US" dirty="0"/>
              <a:t>Email Alerts: React in no time </a:t>
            </a:r>
          </a:p>
          <a:p>
            <a:pPr marL="285750" indent="-285750" algn="just">
              <a:buFontTx/>
              <a:buChar char="-"/>
            </a:pPr>
            <a:r>
              <a:rPr lang="en-US" dirty="0"/>
              <a:t>Snapshots: Quickly identify and recover affected files after an attack. Administrators can also edit the retention period of snapshots. </a:t>
            </a:r>
          </a:p>
          <a:p>
            <a:pPr marL="285750" indent="-285750" algn="just">
              <a:buFontTx/>
              <a:buChar char="-"/>
            </a:pPr>
            <a:r>
              <a:rPr lang="en-US" dirty="0"/>
              <a:t>Ignored file extensions: Easily define the file extensions that need to be excluded from the Ransomware Protection analyses. </a:t>
            </a:r>
          </a:p>
        </p:txBody>
      </p:sp>
      <p:sp>
        <p:nvSpPr>
          <p:cNvPr id="19" name="ZoneTexte 18">
            <a:extLst>
              <a:ext uri="{FF2B5EF4-FFF2-40B4-BE49-F238E27FC236}">
                <a16:creationId xmlns:a16="http://schemas.microsoft.com/office/drawing/2014/main" id="{1833F322-8B5D-23E3-6BC3-7105F5323B0E}"/>
              </a:ext>
            </a:extLst>
          </p:cNvPr>
          <p:cNvSpPr txBox="1"/>
          <p:nvPr/>
        </p:nvSpPr>
        <p:spPr>
          <a:xfrm>
            <a:off x="0" y="2936719"/>
            <a:ext cx="10210842" cy="2164171"/>
          </a:xfrm>
          <a:prstGeom prst="rtTriangle">
            <a:avLst/>
          </a:prstGeom>
          <a:solidFill>
            <a:schemeClr val="bg1"/>
          </a:solidFill>
          <a:ln>
            <a:noFill/>
          </a:ln>
        </p:spPr>
        <p:txBody>
          <a:bodyPr wrap="square" rtlCol="0">
            <a:spAutoFit/>
          </a:bodyPr>
          <a:lstStyle/>
          <a:p>
            <a:endParaRPr lang="fr-FR" dirty="0"/>
          </a:p>
        </p:txBody>
      </p:sp>
      <p:sp>
        <p:nvSpPr>
          <p:cNvPr id="8" name="Triangle rectangle 7">
            <a:extLst>
              <a:ext uri="{FF2B5EF4-FFF2-40B4-BE49-F238E27FC236}">
                <a16:creationId xmlns:a16="http://schemas.microsoft.com/office/drawing/2014/main" id="{1BDC744E-AE52-9B40-5636-96C0EA5A523C}"/>
              </a:ext>
            </a:extLst>
          </p:cNvPr>
          <p:cNvSpPr/>
          <p:nvPr/>
        </p:nvSpPr>
        <p:spPr>
          <a:xfrm rot="10800000">
            <a:off x="6779942" y="4382704"/>
            <a:ext cx="5430185" cy="1499957"/>
          </a:xfrm>
          <a:prstGeom prst="rtTriangle">
            <a:avLst/>
          </a:prstGeom>
          <a:solidFill>
            <a:srgbClr val="F9910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18" name="Image 17">
            <a:extLst>
              <a:ext uri="{FF2B5EF4-FFF2-40B4-BE49-F238E27FC236}">
                <a16:creationId xmlns:a16="http://schemas.microsoft.com/office/drawing/2014/main" id="{BE97CA27-0BE1-46E8-45E4-CF20F9F20FC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08841" y="4244076"/>
            <a:ext cx="5448820" cy="478807"/>
          </a:xfrm>
          <a:prstGeom prst="rect">
            <a:avLst/>
          </a:prstGeom>
        </p:spPr>
      </p:pic>
      <p:sp>
        <p:nvSpPr>
          <p:cNvPr id="5" name="Sous-titre 4">
            <a:extLst>
              <a:ext uri="{FF2B5EF4-FFF2-40B4-BE49-F238E27FC236}">
                <a16:creationId xmlns:a16="http://schemas.microsoft.com/office/drawing/2014/main" id="{632E8965-EBC0-0D56-E142-58CB59C15A92}"/>
              </a:ext>
            </a:extLst>
          </p:cNvPr>
          <p:cNvSpPr>
            <a:spLocks noGrp="1"/>
          </p:cNvSpPr>
          <p:nvPr>
            <p:ph type="subTitle" idx="1"/>
          </p:nvPr>
        </p:nvSpPr>
        <p:spPr>
          <a:xfrm>
            <a:off x="443793" y="4961261"/>
            <a:ext cx="4014439" cy="729326"/>
          </a:xfrm>
          <a:ln>
            <a:noFill/>
          </a:ln>
        </p:spPr>
        <p:txBody>
          <a:bodyPr>
            <a:normAutofit fontScale="92500"/>
          </a:bodyPr>
          <a:lstStyle/>
          <a:p>
            <a:pPr algn="l"/>
            <a:r>
              <a:rPr lang="en-US" sz="2000" b="1" dirty="0"/>
              <a:t>Protect Remote Desktop connections and Remote Access environments.</a:t>
            </a:r>
            <a:endParaRPr lang="fr-FR" sz="2000" b="1" dirty="0"/>
          </a:p>
        </p:txBody>
      </p:sp>
      <p:sp>
        <p:nvSpPr>
          <p:cNvPr id="25" name="ZoneTexte 24">
            <a:extLst>
              <a:ext uri="{FF2B5EF4-FFF2-40B4-BE49-F238E27FC236}">
                <a16:creationId xmlns:a16="http://schemas.microsoft.com/office/drawing/2014/main" id="{6AE36750-E7B9-BD16-63CA-FC192AD20C7B}"/>
              </a:ext>
            </a:extLst>
          </p:cNvPr>
          <p:cNvSpPr txBox="1"/>
          <p:nvPr/>
        </p:nvSpPr>
        <p:spPr>
          <a:xfrm>
            <a:off x="4381015" y="15672161"/>
            <a:ext cx="3645385" cy="369332"/>
          </a:xfrm>
          <a:prstGeom prst="rect">
            <a:avLst/>
          </a:prstGeom>
          <a:noFill/>
        </p:spPr>
        <p:txBody>
          <a:bodyPr wrap="square" rtlCol="0">
            <a:spAutoFit/>
          </a:bodyPr>
          <a:lstStyle/>
          <a:p>
            <a:pPr algn="ctr"/>
            <a:r>
              <a:rPr lang="fr-FR" dirty="0"/>
              <a:t>https://tsplus.net/advanced-security</a:t>
            </a:r>
          </a:p>
        </p:txBody>
      </p:sp>
      <p:pic>
        <p:nvPicPr>
          <p:cNvPr id="17" name="Image 16">
            <a:extLst>
              <a:ext uri="{FF2B5EF4-FFF2-40B4-BE49-F238E27FC236}">
                <a16:creationId xmlns:a16="http://schemas.microsoft.com/office/drawing/2014/main" id="{B6808395-15EF-429E-89C4-F70D09D2ED4F}"/>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0982791" y="15386410"/>
            <a:ext cx="762002" cy="571501"/>
          </a:xfrm>
          <a:prstGeom prst="rect">
            <a:avLst/>
          </a:prstGeom>
        </p:spPr>
      </p:pic>
      <p:cxnSp>
        <p:nvCxnSpPr>
          <p:cNvPr id="3" name="Connecteur droit 2">
            <a:extLst>
              <a:ext uri="{FF2B5EF4-FFF2-40B4-BE49-F238E27FC236}">
                <a16:creationId xmlns:a16="http://schemas.microsoft.com/office/drawing/2014/main" id="{7A7A9711-77B4-4C44-BC24-E3AFAA042E29}"/>
              </a:ext>
            </a:extLst>
          </p:cNvPr>
          <p:cNvCxnSpPr/>
          <p:nvPr/>
        </p:nvCxnSpPr>
        <p:spPr>
          <a:xfrm>
            <a:off x="6430723" y="6368780"/>
            <a:ext cx="0" cy="89223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e 8">
            <a:extLst>
              <a:ext uri="{FF2B5EF4-FFF2-40B4-BE49-F238E27FC236}">
                <a16:creationId xmlns:a16="http://schemas.microsoft.com/office/drawing/2014/main" id="{CDC44A38-EF76-7591-0E1B-BE4A1D7D43CB}"/>
              </a:ext>
            </a:extLst>
          </p:cNvPr>
          <p:cNvGrpSpPr/>
          <p:nvPr/>
        </p:nvGrpSpPr>
        <p:grpSpPr>
          <a:xfrm>
            <a:off x="9484736" y="3470323"/>
            <a:ext cx="2412339" cy="2412339"/>
            <a:chOff x="9484736" y="3470323"/>
            <a:chExt cx="2412339" cy="2412339"/>
          </a:xfrm>
        </p:grpSpPr>
        <p:pic>
          <p:nvPicPr>
            <p:cNvPr id="10" name="Image 9">
              <a:extLst>
                <a:ext uri="{FF2B5EF4-FFF2-40B4-BE49-F238E27FC236}">
                  <a16:creationId xmlns:a16="http://schemas.microsoft.com/office/drawing/2014/main" id="{D1E3E268-E308-2F4A-232C-537D6E6A957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9484736" y="3470323"/>
              <a:ext cx="2412339" cy="2412339"/>
            </a:xfrm>
            <a:prstGeom prst="rect">
              <a:avLst/>
            </a:prstGeom>
          </p:spPr>
        </p:pic>
        <p:sp>
          <p:nvSpPr>
            <p:cNvPr id="6" name="Rectangle 5">
              <a:extLst>
                <a:ext uri="{FF2B5EF4-FFF2-40B4-BE49-F238E27FC236}">
                  <a16:creationId xmlns:a16="http://schemas.microsoft.com/office/drawing/2014/main" id="{A3311A93-E5C2-B5A8-0F86-279304A20E0B}"/>
                </a:ext>
              </a:extLst>
            </p:cNvPr>
            <p:cNvSpPr/>
            <p:nvPr/>
          </p:nvSpPr>
          <p:spPr>
            <a:xfrm>
              <a:off x="10164316" y="5457695"/>
              <a:ext cx="1073858" cy="17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a:extLst>
                <a:ext uri="{FF2B5EF4-FFF2-40B4-BE49-F238E27FC236}">
                  <a16:creationId xmlns:a16="http://schemas.microsoft.com/office/drawing/2014/main" id="{BA8C7D76-2729-25C5-86AA-6F45EEEBD8D4}"/>
                </a:ext>
              </a:extLst>
            </p:cNvPr>
            <p:cNvPicPr>
              <a:picLocks noChangeAspect="1"/>
            </p:cNvPicPr>
            <p:nvPr/>
          </p:nvPicPr>
          <p:blipFill>
            <a:blip r:embed="rId6">
              <a:extLst>
                <a:ext uri="{28A0092B-C50C-407E-A947-70E740481C1C}">
                  <a14:useLocalDpi xmlns:a14="http://schemas.microsoft.com/office/drawing/2010/main" val="0"/>
                </a:ext>
              </a:extLst>
            </a:blip>
            <a:srcRect l="7837" r="7837"/>
            <a:stretch/>
          </p:blipFill>
          <p:spPr>
            <a:xfrm>
              <a:off x="10617235" y="5085255"/>
              <a:ext cx="389457" cy="461842"/>
            </a:xfrm>
            <a:prstGeom prst="rect">
              <a:avLst/>
            </a:prstGeom>
          </p:spPr>
        </p:pic>
      </p:grpSp>
    </p:spTree>
    <p:extLst>
      <p:ext uri="{BB962C8B-B14F-4D97-AF65-F5344CB8AC3E}">
        <p14:creationId xmlns:p14="http://schemas.microsoft.com/office/powerpoint/2010/main" val="1402906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 15" descr="Une image contenant ciel&#10;&#10;Description générée automatiquement">
            <a:extLst>
              <a:ext uri="{FF2B5EF4-FFF2-40B4-BE49-F238E27FC236}">
                <a16:creationId xmlns:a16="http://schemas.microsoft.com/office/drawing/2014/main" id="{05EA0D1B-6125-1A45-ED97-BA45923068E5}"/>
              </a:ext>
            </a:extLst>
          </p:cNvPr>
          <p:cNvPicPr>
            <a:picLocks noChangeAspect="1"/>
          </p:cNvPicPr>
          <p:nvPr/>
        </p:nvPicPr>
        <p:blipFill rotWithShape="1">
          <a:blip r:embed="rId2">
            <a:extLst>
              <a:ext uri="{28A0092B-C50C-407E-A947-70E740481C1C}">
                <a14:useLocalDpi xmlns:a14="http://schemas.microsoft.com/office/drawing/2010/main" val="0"/>
              </a:ext>
            </a:extLst>
          </a:blip>
          <a:srcRect t="30403" b="41553"/>
          <a:stretch/>
        </p:blipFill>
        <p:spPr>
          <a:xfrm>
            <a:off x="0" y="0"/>
            <a:ext cx="12192000" cy="1380935"/>
          </a:xfrm>
          <a:prstGeom prst="rect">
            <a:avLst/>
          </a:prstGeom>
        </p:spPr>
      </p:pic>
      <p:sp>
        <p:nvSpPr>
          <p:cNvPr id="29" name="Rectangle 28">
            <a:extLst>
              <a:ext uri="{FF2B5EF4-FFF2-40B4-BE49-F238E27FC236}">
                <a16:creationId xmlns:a16="http://schemas.microsoft.com/office/drawing/2014/main" id="{696A9191-5E12-43FE-92EF-CFDD3E91F94C}"/>
              </a:ext>
            </a:extLst>
          </p:cNvPr>
          <p:cNvSpPr/>
          <p:nvPr/>
        </p:nvSpPr>
        <p:spPr>
          <a:xfrm>
            <a:off x="348033" y="5683708"/>
            <a:ext cx="5747967" cy="9671483"/>
          </a:xfrm>
          <a:prstGeom prst="rect">
            <a:avLst/>
          </a:prstGeom>
          <a:ln>
            <a:noFill/>
          </a:ln>
        </p:spPr>
        <p:style>
          <a:lnRef idx="2">
            <a:schemeClr val="accent5"/>
          </a:lnRef>
          <a:fillRef idx="1">
            <a:schemeClr val="lt1"/>
          </a:fillRef>
          <a:effectRef idx="0">
            <a:schemeClr val="accent5"/>
          </a:effectRef>
          <a:fontRef idx="minor">
            <a:schemeClr val="dk1"/>
          </a:fontRef>
        </p:style>
        <p:txBody>
          <a:bodyPr rtlCol="0" anchor="t"/>
          <a:lstStyle/>
          <a:p>
            <a:pPr algn="just"/>
            <a:r>
              <a:rPr lang="en-US" b="1" dirty="0"/>
              <a:t>Permissions </a:t>
            </a:r>
          </a:p>
          <a:p>
            <a:pPr algn="just"/>
            <a:r>
              <a:rPr lang="en-US" dirty="0"/>
              <a:t>Manage remote access permission for users, groups and files. </a:t>
            </a:r>
          </a:p>
          <a:p>
            <a:pPr marL="285750" indent="-285750" algn="just">
              <a:buFontTx/>
              <a:buChar char="-"/>
            </a:pPr>
            <a:r>
              <a:rPr lang="en-US" dirty="0"/>
              <a:t>Side-by-side Permission Dashboard: Easily inspect and edit permissions of users, groups, files, folders and printers in a dashboard listing those elements side-by-side.</a:t>
            </a:r>
          </a:p>
          <a:p>
            <a:pPr marL="285750" indent="-285750" algn="just">
              <a:buFontTx/>
              <a:buChar char="-"/>
            </a:pPr>
            <a:r>
              <a:rPr lang="en-US" dirty="0"/>
              <a:t>Choose from four permissions: Deny, Read, Modify or Ownership. </a:t>
            </a:r>
          </a:p>
          <a:p>
            <a:pPr marL="285750" indent="-285750" algn="just">
              <a:buFontTx/>
              <a:buChar char="-"/>
            </a:pPr>
            <a:r>
              <a:rPr lang="en-US" dirty="0"/>
              <a:t>Inspect Permissions: Just with a click on a folder, subfolder or file displayed on a tree view. Audit specific files to monitor permissions in the event viewer. </a:t>
            </a:r>
          </a:p>
          <a:p>
            <a:pPr algn="just"/>
            <a:endParaRPr lang="en-US" b="1" dirty="0"/>
          </a:p>
          <a:p>
            <a:pPr algn="just"/>
            <a:r>
              <a:rPr lang="en-US" b="1" dirty="0"/>
              <a:t>Secure Desktop</a:t>
            </a:r>
          </a:p>
          <a:p>
            <a:pPr algn="just"/>
            <a:r>
              <a:rPr lang="en-US" dirty="0"/>
              <a:t>Configure the security level for each user or group. </a:t>
            </a:r>
          </a:p>
          <a:p>
            <a:pPr marL="285750" indent="-285750" algn="just">
              <a:buFontTx/>
              <a:buChar char="-"/>
            </a:pPr>
            <a:r>
              <a:rPr lang="en-US" dirty="0"/>
              <a:t>Standard Security Levels (according to the Industry’s </a:t>
            </a:r>
            <a:r>
              <a:rPr lang="en-US" b="0" i="0" dirty="0">
                <a:solidFill>
                  <a:srgbClr val="000000"/>
                </a:solidFill>
                <a:effectLst/>
                <a:latin typeface="WordVisi_MSFontService"/>
              </a:rPr>
              <a:t>best practices): </a:t>
            </a:r>
            <a:r>
              <a:rPr lang="en-US" b="0" i="1" dirty="0">
                <a:solidFill>
                  <a:srgbClr val="000000"/>
                </a:solidFill>
                <a:effectLst/>
                <a:latin typeface="WordVisi_MSFontService"/>
              </a:rPr>
              <a:t>Windows Mode </a:t>
            </a:r>
            <a:r>
              <a:rPr lang="en-US" b="0" i="0" dirty="0">
                <a:solidFill>
                  <a:srgbClr val="000000"/>
                </a:solidFill>
                <a:effectLst/>
                <a:latin typeface="WordVisi_MSFontService"/>
              </a:rPr>
              <a:t>- access to default Windows session, </a:t>
            </a:r>
            <a:r>
              <a:rPr lang="en-US" b="0" i="1" dirty="0">
                <a:solidFill>
                  <a:srgbClr val="000000"/>
                </a:solidFill>
                <a:effectLst/>
                <a:latin typeface="WordVisi_MSFontService"/>
              </a:rPr>
              <a:t>Secure Desktop Mode </a:t>
            </a:r>
            <a:r>
              <a:rPr lang="en-US" b="0" i="0" dirty="0">
                <a:solidFill>
                  <a:srgbClr val="000000"/>
                </a:solidFill>
                <a:effectLst/>
                <a:latin typeface="WordVisi_MSFontService"/>
              </a:rPr>
              <a:t>- access to documents, printers, Windows key and session disconnection, and </a:t>
            </a:r>
            <a:r>
              <a:rPr lang="en-US" b="0" i="1" dirty="0">
                <a:solidFill>
                  <a:srgbClr val="000000"/>
                </a:solidFill>
                <a:effectLst/>
                <a:latin typeface="WordVisi_MSFontService"/>
              </a:rPr>
              <a:t>Kiosk Mode </a:t>
            </a:r>
            <a:r>
              <a:rPr lang="en-US" b="0" i="0" dirty="0">
                <a:solidFill>
                  <a:srgbClr val="000000"/>
                </a:solidFill>
                <a:effectLst/>
                <a:latin typeface="WordVisi_MSFontService"/>
              </a:rPr>
              <a:t>-  prevent a connected user from running prohibited actions..</a:t>
            </a:r>
          </a:p>
          <a:p>
            <a:pPr marL="285750" indent="-285750" algn="just">
              <a:buFontTx/>
              <a:buChar char="-"/>
            </a:pPr>
            <a:r>
              <a:rPr lang="en-US" dirty="0"/>
              <a:t>Customization tool</a:t>
            </a:r>
          </a:p>
          <a:p>
            <a:pPr marL="285750" indent="-285750" algn="just">
              <a:buFontTx/>
              <a:buChar char="-"/>
            </a:pPr>
            <a:r>
              <a:rPr lang="en-US" dirty="0"/>
              <a:t>Right Click and Context Menu Restrictions</a:t>
            </a:r>
          </a:p>
          <a:p>
            <a:pPr marL="285750" indent="-285750" algn="just">
              <a:buFontTx/>
              <a:buChar char="-"/>
            </a:pPr>
            <a:endParaRPr lang="en-US" dirty="0"/>
          </a:p>
          <a:p>
            <a:pPr algn="just"/>
            <a:r>
              <a:rPr lang="en-US" b="1" dirty="0"/>
              <a:t>Endpoint Protection and Device Control </a:t>
            </a:r>
          </a:p>
          <a:p>
            <a:pPr algn="just"/>
            <a:r>
              <a:rPr lang="en-US" dirty="0"/>
              <a:t>Block compromised credentials and unwanted devices. </a:t>
            </a:r>
          </a:p>
          <a:p>
            <a:pPr marL="285750" indent="-285750" algn="just">
              <a:buFontTx/>
              <a:buChar char="-"/>
            </a:pPr>
            <a:r>
              <a:rPr lang="en-US" dirty="0"/>
              <a:t>Device Control: Administrators can decide whether a user can connect from any device or only specific device names. A list is automatically created anytime a device tries to connect.</a:t>
            </a:r>
          </a:p>
          <a:p>
            <a:pPr marL="285750" indent="-285750" algn="just">
              <a:buFontTx/>
              <a:buChar char="-"/>
            </a:pPr>
            <a:r>
              <a:rPr lang="en-US" dirty="0"/>
              <a:t>Endpoint Protection: By pairing devices to user accounts, Endpoint Protection prevents compromised credentials from being used to access your network.</a:t>
            </a:r>
          </a:p>
        </p:txBody>
      </p:sp>
      <p:sp>
        <p:nvSpPr>
          <p:cNvPr id="33" name="ZoneTexte 32">
            <a:extLst>
              <a:ext uri="{FF2B5EF4-FFF2-40B4-BE49-F238E27FC236}">
                <a16:creationId xmlns:a16="http://schemas.microsoft.com/office/drawing/2014/main" id="{A35D96BA-D1A3-4646-BE13-21936739554F}"/>
              </a:ext>
            </a:extLst>
          </p:cNvPr>
          <p:cNvSpPr txBox="1"/>
          <p:nvPr/>
        </p:nvSpPr>
        <p:spPr>
          <a:xfrm>
            <a:off x="6574719" y="1618782"/>
            <a:ext cx="5268793" cy="10895290"/>
          </a:xfrm>
          <a:prstGeom prst="rect">
            <a:avLst/>
          </a:prstGeom>
          <a:noFill/>
          <a:ln>
            <a:noFill/>
          </a:ln>
        </p:spPr>
        <p:txBody>
          <a:bodyPr wrap="square" rtlCol="0">
            <a:spAutoFit/>
          </a:bodyPr>
          <a:lstStyle/>
          <a:p>
            <a:pPr algn="just"/>
            <a:r>
              <a:rPr lang="en-US" b="1" dirty="0"/>
              <a:t>Hacker IP Protection </a:t>
            </a:r>
          </a:p>
          <a:p>
            <a:pPr algn="just"/>
            <a:r>
              <a:rPr lang="en-US" dirty="0"/>
              <a:t>Benefit from our worldwide Community blacklist of known threats: on-line attacks, on-line service abuse, malware, botnets and other cybercrime activities. Hacker IP Protection leverages the information provided by the community of Advanced Security users to </a:t>
            </a:r>
            <a:r>
              <a:rPr lang="en-US" b="1" dirty="0"/>
              <a:t>automatically blacklist more than 368 million identified threats daily. </a:t>
            </a:r>
          </a:p>
          <a:p>
            <a:pPr algn="just"/>
            <a:endParaRPr lang="en-US" b="1" dirty="0"/>
          </a:p>
          <a:p>
            <a:pPr algn="just"/>
            <a:r>
              <a:rPr lang="en-US" b="1" dirty="0"/>
              <a:t>Admin Tool </a:t>
            </a:r>
          </a:p>
          <a:p>
            <a:pPr algn="just"/>
            <a:r>
              <a:rPr lang="en-US" dirty="0"/>
              <a:t>Easily manage and configure all security features. </a:t>
            </a:r>
          </a:p>
          <a:p>
            <a:pPr marL="285750" indent="-285750" algn="just">
              <a:buFontTx/>
              <a:buChar char="-"/>
            </a:pPr>
            <a:r>
              <a:rPr lang="en-US" dirty="0"/>
              <a:t>User-friendly Dashboard </a:t>
            </a:r>
          </a:p>
          <a:p>
            <a:pPr marL="285750" indent="-285750" algn="just">
              <a:buFontTx/>
              <a:buChar char="-"/>
            </a:pPr>
            <a:r>
              <a:rPr lang="en-US" dirty="0"/>
              <a:t>Event log and features status</a:t>
            </a:r>
          </a:p>
          <a:p>
            <a:pPr marL="285750" indent="-285750" algn="just">
              <a:buFontTx/>
              <a:buChar char="-"/>
            </a:pPr>
            <a:r>
              <a:rPr lang="en-US" dirty="0"/>
              <a:t>Event interaction (search bar, right click)</a:t>
            </a:r>
          </a:p>
          <a:p>
            <a:pPr marL="285750" indent="-285750" algn="just">
              <a:buFontTx/>
              <a:buChar char="-"/>
            </a:pPr>
            <a:r>
              <a:rPr lang="en-US" dirty="0"/>
              <a:t>System Audit (monitor the operations and security)</a:t>
            </a:r>
          </a:p>
          <a:p>
            <a:pPr marL="285750" indent="-285750" algn="just">
              <a:buFontTx/>
              <a:buChar char="-"/>
            </a:pPr>
            <a:r>
              <a:rPr lang="en-US" dirty="0"/>
              <a:t>Lite Mode available for first-time users</a:t>
            </a:r>
          </a:p>
          <a:p>
            <a:pPr marL="285750" indent="-285750" algn="just">
              <a:buFontTx/>
              <a:buChar char="-"/>
            </a:pPr>
            <a:endParaRPr lang="en-US" b="1" dirty="0"/>
          </a:p>
          <a:p>
            <a:pPr algn="just"/>
            <a:r>
              <a:rPr lang="en-US" b="1" dirty="0"/>
              <a:t>Pre-Requisites: </a:t>
            </a:r>
          </a:p>
          <a:p>
            <a:pPr algn="l"/>
            <a:r>
              <a:rPr lang="fr-FR" b="0" i="0" dirty="0">
                <a:solidFill>
                  <a:srgbClr val="212529"/>
                </a:solidFill>
                <a:effectLst/>
                <a:latin typeface="system-ui"/>
              </a:rPr>
              <a:t>1) Hardware</a:t>
            </a:r>
          </a:p>
          <a:p>
            <a:pPr algn="l"/>
            <a:r>
              <a:rPr lang="en-US" b="0" i="0" dirty="0">
                <a:solidFill>
                  <a:srgbClr val="212529"/>
                </a:solidFill>
                <a:effectLst/>
                <a:latin typeface="system-ui"/>
              </a:rPr>
              <a:t>TSplus Advanced Security supports 32-bit and 64-bit architectures.</a:t>
            </a:r>
          </a:p>
          <a:p>
            <a:pPr algn="l"/>
            <a:endParaRPr lang="en-US" dirty="0"/>
          </a:p>
          <a:p>
            <a:pPr algn="l"/>
            <a:r>
              <a:rPr lang="en-US" dirty="0"/>
              <a:t>2) Operating system</a:t>
            </a:r>
          </a:p>
          <a:p>
            <a:pPr algn="l"/>
            <a:r>
              <a:rPr lang="en-US" dirty="0"/>
              <a:t>Your server must use one of the following operating systems:</a:t>
            </a:r>
          </a:p>
          <a:p>
            <a:pPr marL="285750" indent="-285750" algn="l">
              <a:buFontTx/>
              <a:buChar char="-"/>
            </a:pPr>
            <a:r>
              <a:rPr lang="en-US" b="0" i="0" dirty="0">
                <a:solidFill>
                  <a:srgbClr val="212529"/>
                </a:solidFill>
                <a:effectLst/>
                <a:latin typeface="system-ui"/>
              </a:rPr>
              <a:t>Microsoft Windows version 7, Service Pack 1 (build 6.1.7601)</a:t>
            </a:r>
          </a:p>
          <a:p>
            <a:pPr marL="285750" indent="-285750" algn="l">
              <a:buFontTx/>
              <a:buChar char="-"/>
            </a:pPr>
            <a:r>
              <a:rPr lang="en-US" b="0" i="0" dirty="0">
                <a:solidFill>
                  <a:srgbClr val="212529"/>
                </a:solidFill>
                <a:effectLst/>
                <a:latin typeface="system-ui"/>
              </a:rPr>
              <a:t>Windows 2008 R2, Service Pack 1 (build 6.1.7601) or higher. </a:t>
            </a:r>
          </a:p>
          <a:p>
            <a:pPr algn="l"/>
            <a:r>
              <a:rPr lang="en-US" dirty="0"/>
              <a:t>The required framework is .NET version 4.5.3 or higher.</a:t>
            </a:r>
          </a:p>
          <a:p>
            <a:pPr algn="l"/>
            <a:r>
              <a:rPr lang="en-US" dirty="0"/>
              <a:t>Microsoft Windows 7 SP1 and Windows 2008 R2 SP1 require an additional update to support SHA2 Cross Signing (KB4474419). This update allows TSplus Advanced Security built-in firewall and ransomware protection to run properly.</a:t>
            </a:r>
          </a:p>
          <a:p>
            <a:pPr algn="just"/>
            <a:endParaRPr lang="en-US" dirty="0"/>
          </a:p>
          <a:p>
            <a:pPr algn="just"/>
            <a:r>
              <a:rPr lang="en-US" b="0" i="0" dirty="0">
                <a:solidFill>
                  <a:srgbClr val="212529"/>
                </a:solidFill>
                <a:effectLst/>
                <a:latin typeface="system-ui"/>
              </a:rPr>
              <a:t>The trial version of Advanced Security is the fully-featured Ultimate Edition. It is </a:t>
            </a:r>
            <a:r>
              <a:rPr lang="en-US" b="0" i="0">
                <a:solidFill>
                  <a:srgbClr val="212529"/>
                </a:solidFill>
                <a:effectLst/>
                <a:latin typeface="system-ui"/>
              </a:rPr>
              <a:t>licensed per server.</a:t>
            </a:r>
            <a:endParaRPr lang="en-US" dirty="0"/>
          </a:p>
        </p:txBody>
      </p:sp>
      <p:sp>
        <p:nvSpPr>
          <p:cNvPr id="34" name="ZoneTexte 33">
            <a:extLst>
              <a:ext uri="{FF2B5EF4-FFF2-40B4-BE49-F238E27FC236}">
                <a16:creationId xmlns:a16="http://schemas.microsoft.com/office/drawing/2014/main" id="{462EBADB-7F51-4BBF-9A1A-7579AD83EC3C}"/>
              </a:ext>
            </a:extLst>
          </p:cNvPr>
          <p:cNvSpPr txBox="1"/>
          <p:nvPr/>
        </p:nvSpPr>
        <p:spPr>
          <a:xfrm>
            <a:off x="4491915" y="15651931"/>
            <a:ext cx="3645385" cy="369332"/>
          </a:xfrm>
          <a:prstGeom prst="rect">
            <a:avLst/>
          </a:prstGeom>
          <a:noFill/>
        </p:spPr>
        <p:txBody>
          <a:bodyPr wrap="square" rtlCol="0">
            <a:spAutoFit/>
          </a:bodyPr>
          <a:lstStyle/>
          <a:p>
            <a:pPr algn="ctr"/>
            <a:r>
              <a:rPr lang="fr-FR" dirty="0"/>
              <a:t>https</a:t>
            </a:r>
            <a:r>
              <a:rPr lang="fr-FR"/>
              <a:t>://tsplus.net/advanced-security</a:t>
            </a:r>
            <a:endParaRPr lang="fr-FR" dirty="0"/>
          </a:p>
        </p:txBody>
      </p:sp>
      <p:pic>
        <p:nvPicPr>
          <p:cNvPr id="35" name="Image 34">
            <a:extLst>
              <a:ext uri="{FF2B5EF4-FFF2-40B4-BE49-F238E27FC236}">
                <a16:creationId xmlns:a16="http://schemas.microsoft.com/office/drawing/2014/main" id="{16AEFAE1-09F6-4EC2-9679-223D5202E31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043410" y="15372227"/>
            <a:ext cx="762002" cy="571501"/>
          </a:xfrm>
          <a:prstGeom prst="rect">
            <a:avLst/>
          </a:prstGeom>
        </p:spPr>
      </p:pic>
      <p:graphicFrame>
        <p:nvGraphicFramePr>
          <p:cNvPr id="2" name="Tableau 3">
            <a:extLst>
              <a:ext uri="{FF2B5EF4-FFF2-40B4-BE49-F238E27FC236}">
                <a16:creationId xmlns:a16="http://schemas.microsoft.com/office/drawing/2014/main" id="{EE0C3721-E746-4301-B839-48AB5339BBD5}"/>
              </a:ext>
            </a:extLst>
          </p:cNvPr>
          <p:cNvGraphicFramePr>
            <a:graphicFrameLocks noGrp="1"/>
          </p:cNvGraphicFramePr>
          <p:nvPr>
            <p:extLst>
              <p:ext uri="{D42A27DB-BD31-4B8C-83A1-F6EECF244321}">
                <p14:modId xmlns:p14="http://schemas.microsoft.com/office/powerpoint/2010/main" val="273969639"/>
              </p:ext>
            </p:extLst>
          </p:nvPr>
        </p:nvGraphicFramePr>
        <p:xfrm>
          <a:off x="6631312" y="12745296"/>
          <a:ext cx="5457371" cy="2287787"/>
        </p:xfrm>
        <a:graphic>
          <a:graphicData uri="http://schemas.openxmlformats.org/drawingml/2006/table">
            <a:tbl>
              <a:tblPr firstRow="1" bandRow="1">
                <a:tableStyleId>{5C22544A-7EE6-4342-B048-85BDC9FD1C3A}</a:tableStyleId>
              </a:tblPr>
              <a:tblGrid>
                <a:gridCol w="5457371">
                  <a:extLst>
                    <a:ext uri="{9D8B030D-6E8A-4147-A177-3AD203B41FA5}">
                      <a16:colId xmlns:a16="http://schemas.microsoft.com/office/drawing/2014/main" val="3847314733"/>
                    </a:ext>
                  </a:extLst>
                </a:gridCol>
              </a:tblGrid>
              <a:tr h="1830587">
                <a:tc>
                  <a:txBody>
                    <a:bodyPr/>
                    <a:lstStyle/>
                    <a:p>
                      <a:pPr algn="ctr"/>
                      <a:r>
                        <a:rPr lang="fr-FR" dirty="0">
                          <a:solidFill>
                            <a:schemeClr val="tx1"/>
                          </a:solidFill>
                        </a:rPr>
                        <a:t>Contact us</a:t>
                      </a:r>
                    </a:p>
                    <a:p>
                      <a:pPr algn="l"/>
                      <a:r>
                        <a:rPr lang="fr-FR" dirty="0">
                          <a:solidFill>
                            <a:schemeClr val="tx1"/>
                          </a:solidFill>
                        </a:rPr>
                        <a:t>   </a:t>
                      </a:r>
                      <a:r>
                        <a:rPr lang="fr-FR" sz="2000" b="0" dirty="0">
                          <a:solidFill>
                            <a:schemeClr val="tx1"/>
                          </a:solidFill>
                        </a:rPr>
                        <a:t>TSplus corporation</a:t>
                      </a:r>
                    </a:p>
                    <a:p>
                      <a:r>
                        <a:rPr lang="fr-FR" sz="2000" b="0" i="0" kern="1200" dirty="0">
                          <a:solidFill>
                            <a:schemeClr val="tx1"/>
                          </a:solidFill>
                          <a:effectLst/>
                          <a:latin typeface="+mn-lt"/>
                          <a:ea typeface="+mn-ea"/>
                          <a:cs typeface="+mn-cs"/>
                        </a:rPr>
                        <a:t>    300 Spectrum Center Drive,</a:t>
                      </a:r>
                      <a:br>
                        <a:rPr lang="fr-FR" sz="2000" b="0" i="0" kern="1200" dirty="0">
                          <a:solidFill>
                            <a:schemeClr val="tx1"/>
                          </a:solidFill>
                          <a:effectLst/>
                          <a:latin typeface="+mn-lt"/>
                          <a:ea typeface="+mn-ea"/>
                          <a:cs typeface="+mn-cs"/>
                        </a:rPr>
                      </a:br>
                      <a:r>
                        <a:rPr lang="fr-FR" sz="2000" b="0" i="0" kern="1200" dirty="0">
                          <a:solidFill>
                            <a:schemeClr val="tx1"/>
                          </a:solidFill>
                          <a:effectLst/>
                          <a:latin typeface="+mn-lt"/>
                          <a:ea typeface="+mn-ea"/>
                          <a:cs typeface="+mn-cs"/>
                        </a:rPr>
                        <a:t>    Irvine, CA 92618, USA</a:t>
                      </a:r>
                      <a:br>
                        <a:rPr lang="fr-FR" sz="2000" b="0" i="0" kern="1200" dirty="0">
                          <a:solidFill>
                            <a:schemeClr val="tx1"/>
                          </a:solidFill>
                          <a:effectLst/>
                          <a:latin typeface="+mn-lt"/>
                          <a:ea typeface="+mn-ea"/>
                          <a:cs typeface="+mn-cs"/>
                        </a:rPr>
                      </a:br>
                      <a:r>
                        <a:rPr lang="fr-FR" sz="2000" b="0" i="0" kern="1200" dirty="0">
                          <a:solidFill>
                            <a:schemeClr val="tx1"/>
                          </a:solidFill>
                          <a:effectLst/>
                          <a:latin typeface="+mn-lt"/>
                          <a:ea typeface="+mn-ea"/>
                          <a:cs typeface="+mn-cs"/>
                        </a:rPr>
                        <a:t>    +1 949-561-1771</a:t>
                      </a:r>
                      <a:endParaRPr lang="fr-FR" b="0" i="0" u="none" dirty="0">
                        <a:solidFill>
                          <a:schemeClr val="tx1"/>
                        </a:solidFill>
                      </a:endParaRPr>
                    </a:p>
                  </a:txBody>
                  <a:tcPr>
                    <a:solidFill>
                      <a:schemeClr val="bg1"/>
                    </a:solidFill>
                  </a:tcPr>
                </a:tc>
                <a:extLst>
                  <a:ext uri="{0D108BD9-81ED-4DB2-BD59-A6C34878D82A}">
                    <a16:rowId xmlns:a16="http://schemas.microsoft.com/office/drawing/2014/main" val="3384736062"/>
                  </a:ext>
                </a:extLst>
              </a:tr>
              <a:tr h="338998">
                <a:tc>
                  <a:txBody>
                    <a:bodyPr/>
                    <a:lstStyle/>
                    <a:p>
                      <a:endParaRPr lang="fr-FR" b="0" i="0" u="none" dirty="0">
                        <a:solidFill>
                          <a:schemeClr val="tx1"/>
                        </a:solidFill>
                      </a:endParaRPr>
                    </a:p>
                  </a:txBody>
                  <a:tcPr>
                    <a:solidFill>
                      <a:schemeClr val="bg1"/>
                    </a:solidFill>
                  </a:tcPr>
                </a:tc>
                <a:extLst>
                  <a:ext uri="{0D108BD9-81ED-4DB2-BD59-A6C34878D82A}">
                    <a16:rowId xmlns:a16="http://schemas.microsoft.com/office/drawing/2014/main" val="4213105600"/>
                  </a:ext>
                </a:extLst>
              </a:tr>
            </a:tbl>
          </a:graphicData>
        </a:graphic>
      </p:graphicFrame>
      <p:pic>
        <p:nvPicPr>
          <p:cNvPr id="15" name="Image 14">
            <a:extLst>
              <a:ext uri="{FF2B5EF4-FFF2-40B4-BE49-F238E27FC236}">
                <a16:creationId xmlns:a16="http://schemas.microsoft.com/office/drawing/2014/main" id="{FFB80379-1C83-435E-A71C-27459A797C3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18552" y="562633"/>
            <a:ext cx="2429448" cy="437301"/>
          </a:xfrm>
          <a:prstGeom prst="rect">
            <a:avLst/>
          </a:prstGeom>
        </p:spPr>
      </p:pic>
      <p:sp>
        <p:nvSpPr>
          <p:cNvPr id="21" name="Rectangle 20">
            <a:extLst>
              <a:ext uri="{FF2B5EF4-FFF2-40B4-BE49-F238E27FC236}">
                <a16:creationId xmlns:a16="http://schemas.microsoft.com/office/drawing/2014/main" id="{54DCA066-F7C7-4645-93DE-E20930B4675D}"/>
              </a:ext>
            </a:extLst>
          </p:cNvPr>
          <p:cNvSpPr/>
          <p:nvPr/>
        </p:nvSpPr>
        <p:spPr>
          <a:xfrm>
            <a:off x="6631312" y="12684577"/>
            <a:ext cx="4911767" cy="24674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 name="Connecteur droit 3">
            <a:extLst>
              <a:ext uri="{FF2B5EF4-FFF2-40B4-BE49-F238E27FC236}">
                <a16:creationId xmlns:a16="http://schemas.microsoft.com/office/drawing/2014/main" id="{CA25D9E0-18BE-443A-A726-AF6E18062770}"/>
              </a:ext>
            </a:extLst>
          </p:cNvPr>
          <p:cNvCxnSpPr>
            <a:cxnSpLocks/>
          </p:cNvCxnSpPr>
          <p:nvPr/>
        </p:nvCxnSpPr>
        <p:spPr>
          <a:xfrm>
            <a:off x="6236853" y="5597912"/>
            <a:ext cx="0" cy="94605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D53AB8AB-FAA7-B5CE-C7A4-27F2C4C2FCEA}"/>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487700" y="1746067"/>
            <a:ext cx="5468631" cy="3629429"/>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33713968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Product datasheet mockup</Template>
  <TotalTime>1498</TotalTime>
  <Words>894</Words>
  <Application>Microsoft Office PowerPoint</Application>
  <PresentationFormat>Personnalisé</PresentationFormat>
  <Paragraphs>81</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system-ui</vt:lpstr>
      <vt:lpstr>WordVisi_MSFontService</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Dominique Benoit</dc:creator>
  <cp:lastModifiedBy>Floriane Mer</cp:lastModifiedBy>
  <cp:revision>30</cp:revision>
  <dcterms:created xsi:type="dcterms:W3CDTF">2022-06-30T06:48:20Z</dcterms:created>
  <dcterms:modified xsi:type="dcterms:W3CDTF">2022-12-14T18:08:20Z</dcterms:modified>
</cp:coreProperties>
</file>