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Lst>
  <p:sldSz cx="12192000" cy="1625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910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D62109-E8A5-4D58-806A-B404F74A981F}" v="1" dt="2022-08-02T11:31:48.543"/>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Style léger 1 - Accentuation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Style léger 1 - Accentuation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38" d="100"/>
          <a:sy n="38" d="100"/>
        </p:scale>
        <p:origin x="150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loriane Mer" userId="S::floriane.mer@tsplus.net::255be830-4f42-43a3-8d0b-c5b3e4a90175" providerId="AD" clId="Web-{A3D62109-E8A5-4D58-806A-B404F74A981F}"/>
    <pc:docChg chg="modSld">
      <pc:chgData name="Floriane Mer" userId="S::floriane.mer@tsplus.net::255be830-4f42-43a3-8d0b-c5b3e4a90175" providerId="AD" clId="Web-{A3D62109-E8A5-4D58-806A-B404F74A981F}" dt="2022-08-02T11:31:48.543" v="0"/>
      <pc:docMkLst>
        <pc:docMk/>
      </pc:docMkLst>
      <pc:sldChg chg="modSp">
        <pc:chgData name="Floriane Mer" userId="S::floriane.mer@tsplus.net::255be830-4f42-43a3-8d0b-c5b3e4a90175" providerId="AD" clId="Web-{A3D62109-E8A5-4D58-806A-B404F74A981F}" dt="2022-08-02T11:31:48.543" v="0"/>
        <pc:sldMkLst>
          <pc:docMk/>
          <pc:sldMk cId="1337139683" sldId="257"/>
        </pc:sldMkLst>
        <pc:picChg chg="mod">
          <ac:chgData name="Floriane Mer" userId="S::floriane.mer@tsplus.net::255be830-4f42-43a3-8d0b-c5b3e4a90175" providerId="AD" clId="Web-{A3D62109-E8A5-4D58-806A-B404F74A981F}" dt="2022-08-02T11:31:48.543" v="0"/>
          <ac:picMkLst>
            <pc:docMk/>
            <pc:sldMk cId="1337139683" sldId="257"/>
            <ac:picMk id="15" creationId="{FFB80379-1C83-435E-A71C-27459A797C34}"/>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16"/>
            <a:ext cx="10363200" cy="5659496"/>
          </a:xfrm>
        </p:spPr>
        <p:txBody>
          <a:bodyPr anchor="b"/>
          <a:lstStyle>
            <a:lvl1pPr algn="ctr">
              <a:defRPr sz="8000"/>
            </a:lvl1pPr>
          </a:lstStyle>
          <a:p>
            <a:r>
              <a:rPr lang="fr-FR"/>
              <a:t>Modifiez le style du titre</a:t>
            </a:r>
            <a:endParaRPr lang="en-US" dirty="0"/>
          </a:p>
        </p:txBody>
      </p:sp>
      <p:sp>
        <p:nvSpPr>
          <p:cNvPr id="3" name="Subtitle 2"/>
          <p:cNvSpPr>
            <a:spLocks noGrp="1"/>
          </p:cNvSpPr>
          <p:nvPr>
            <p:ph type="subTitle" idx="1"/>
          </p:nvPr>
        </p:nvSpPr>
        <p:spPr>
          <a:xfrm>
            <a:off x="1524000" y="8538164"/>
            <a:ext cx="9144000" cy="3924769"/>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71408266-5267-40BC-BF65-D028F6B334B2}" type="datetimeFigureOut">
              <a:rPr lang="fr-FR" smtClean="0"/>
              <a:t>14/12/2022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F8E8838-E930-4816-A15F-32A3D2F322A2}" type="slidenum">
              <a:rPr lang="fr-FR" smtClean="0"/>
              <a:t>‹N°›</a:t>
            </a:fld>
            <a:endParaRPr lang="fr-FR"/>
          </a:p>
        </p:txBody>
      </p:sp>
    </p:spTree>
    <p:extLst>
      <p:ext uri="{BB962C8B-B14F-4D97-AF65-F5344CB8AC3E}">
        <p14:creationId xmlns:p14="http://schemas.microsoft.com/office/powerpoint/2010/main" val="2996321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1408266-5267-40BC-BF65-D028F6B334B2}" type="datetimeFigureOut">
              <a:rPr lang="fr-FR" smtClean="0"/>
              <a:t>14/12/2022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F8E8838-E930-4816-A15F-32A3D2F322A2}" type="slidenum">
              <a:rPr lang="fr-FR" smtClean="0"/>
              <a:t>‹N°›</a:t>
            </a:fld>
            <a:endParaRPr lang="fr-FR"/>
          </a:p>
        </p:txBody>
      </p:sp>
    </p:spTree>
    <p:extLst>
      <p:ext uri="{BB962C8B-B14F-4D97-AF65-F5344CB8AC3E}">
        <p14:creationId xmlns:p14="http://schemas.microsoft.com/office/powerpoint/2010/main" val="2075109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1"/>
            <a:ext cx="2628900" cy="13776209"/>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38201" y="865481"/>
            <a:ext cx="7734300" cy="13776209"/>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1408266-5267-40BC-BF65-D028F6B334B2}" type="datetimeFigureOut">
              <a:rPr lang="fr-FR" smtClean="0"/>
              <a:t>14/12/2022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F8E8838-E930-4816-A15F-32A3D2F322A2}" type="slidenum">
              <a:rPr lang="fr-FR" smtClean="0"/>
              <a:t>‹N°›</a:t>
            </a:fld>
            <a:endParaRPr lang="fr-FR"/>
          </a:p>
        </p:txBody>
      </p:sp>
    </p:spTree>
    <p:extLst>
      <p:ext uri="{BB962C8B-B14F-4D97-AF65-F5344CB8AC3E}">
        <p14:creationId xmlns:p14="http://schemas.microsoft.com/office/powerpoint/2010/main" val="1112965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1408266-5267-40BC-BF65-D028F6B334B2}" type="datetimeFigureOut">
              <a:rPr lang="fr-FR" smtClean="0"/>
              <a:t>14/12/2022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F8E8838-E930-4816-A15F-32A3D2F322A2}" type="slidenum">
              <a:rPr lang="fr-FR" smtClean="0"/>
              <a:t>‹N°›</a:t>
            </a:fld>
            <a:endParaRPr lang="fr-FR"/>
          </a:p>
        </p:txBody>
      </p:sp>
    </p:spTree>
    <p:extLst>
      <p:ext uri="{BB962C8B-B14F-4D97-AF65-F5344CB8AC3E}">
        <p14:creationId xmlns:p14="http://schemas.microsoft.com/office/powerpoint/2010/main" val="979889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1" y="4052716"/>
            <a:ext cx="10515600" cy="6762043"/>
          </a:xfrm>
        </p:spPr>
        <p:txBody>
          <a:bodyPr anchor="b"/>
          <a:lstStyle>
            <a:lvl1pPr>
              <a:defRPr sz="8000"/>
            </a:lvl1pPr>
          </a:lstStyle>
          <a:p>
            <a:r>
              <a:rPr lang="fr-FR"/>
              <a:t>Modifiez le style du titre</a:t>
            </a:r>
            <a:endParaRPr lang="en-US" dirty="0"/>
          </a:p>
        </p:txBody>
      </p:sp>
      <p:sp>
        <p:nvSpPr>
          <p:cNvPr id="3" name="Text Placeholder 2"/>
          <p:cNvSpPr>
            <a:spLocks noGrp="1"/>
          </p:cNvSpPr>
          <p:nvPr>
            <p:ph type="body" idx="1"/>
          </p:nvPr>
        </p:nvSpPr>
        <p:spPr>
          <a:xfrm>
            <a:off x="831851" y="10878731"/>
            <a:ext cx="10515600" cy="3555999"/>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71408266-5267-40BC-BF65-D028F6B334B2}" type="datetimeFigureOut">
              <a:rPr lang="fr-FR" smtClean="0"/>
              <a:t>14/12/2022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F8E8838-E930-4816-A15F-32A3D2F322A2}" type="slidenum">
              <a:rPr lang="fr-FR" smtClean="0"/>
              <a:t>‹N°›</a:t>
            </a:fld>
            <a:endParaRPr lang="fr-FR"/>
          </a:p>
        </p:txBody>
      </p:sp>
    </p:spTree>
    <p:extLst>
      <p:ext uri="{BB962C8B-B14F-4D97-AF65-F5344CB8AC3E}">
        <p14:creationId xmlns:p14="http://schemas.microsoft.com/office/powerpoint/2010/main" val="2177694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38200" y="4327407"/>
            <a:ext cx="5181600" cy="103142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4327407"/>
            <a:ext cx="5181600" cy="103142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71408266-5267-40BC-BF65-D028F6B334B2}" type="datetimeFigureOut">
              <a:rPr lang="fr-FR" smtClean="0"/>
              <a:t>14/12/2022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F8E8838-E930-4816-A15F-32A3D2F322A2}" type="slidenum">
              <a:rPr lang="fr-FR" smtClean="0"/>
              <a:t>‹N°›</a:t>
            </a:fld>
            <a:endParaRPr lang="fr-FR"/>
          </a:p>
        </p:txBody>
      </p:sp>
    </p:spTree>
    <p:extLst>
      <p:ext uri="{BB962C8B-B14F-4D97-AF65-F5344CB8AC3E}">
        <p14:creationId xmlns:p14="http://schemas.microsoft.com/office/powerpoint/2010/main" val="2517197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865485"/>
            <a:ext cx="10515600" cy="3142075"/>
          </a:xfrm>
        </p:spPr>
        <p:txBody>
          <a:bodyPr/>
          <a:lstStyle/>
          <a:p>
            <a:r>
              <a:rPr lang="fr-FR"/>
              <a:t>Modifiez le style du titre</a:t>
            </a:r>
            <a:endParaRPr lang="en-US" dirty="0"/>
          </a:p>
        </p:txBody>
      </p:sp>
      <p:sp>
        <p:nvSpPr>
          <p:cNvPr id="3" name="Text Placeholder 2"/>
          <p:cNvSpPr>
            <a:spLocks noGrp="1"/>
          </p:cNvSpPr>
          <p:nvPr>
            <p:ph type="body" idx="1"/>
          </p:nvPr>
        </p:nvSpPr>
        <p:spPr>
          <a:xfrm>
            <a:off x="839789" y="3984979"/>
            <a:ext cx="5157787"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fr-FR"/>
              <a:t>Cliquez pour modifier les styles du texte du masque</a:t>
            </a:r>
          </a:p>
        </p:txBody>
      </p:sp>
      <p:sp>
        <p:nvSpPr>
          <p:cNvPr id="4" name="Content Placeholder 3"/>
          <p:cNvSpPr>
            <a:spLocks noGrp="1"/>
          </p:cNvSpPr>
          <p:nvPr>
            <p:ph sz="half" idx="2"/>
          </p:nvPr>
        </p:nvSpPr>
        <p:spPr>
          <a:xfrm>
            <a:off x="839789" y="5937956"/>
            <a:ext cx="5157787" cy="87338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72201" y="3984979"/>
            <a:ext cx="5183188"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fr-FR"/>
              <a:t>Cliquez pour modifier les styles du texte du masque</a:t>
            </a:r>
          </a:p>
        </p:txBody>
      </p:sp>
      <p:sp>
        <p:nvSpPr>
          <p:cNvPr id="6" name="Content Placeholder 5"/>
          <p:cNvSpPr>
            <a:spLocks noGrp="1"/>
          </p:cNvSpPr>
          <p:nvPr>
            <p:ph sz="quarter" idx="4"/>
          </p:nvPr>
        </p:nvSpPr>
        <p:spPr>
          <a:xfrm>
            <a:off x="6172201" y="5937956"/>
            <a:ext cx="5183188" cy="87338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71408266-5267-40BC-BF65-D028F6B334B2}" type="datetimeFigureOut">
              <a:rPr lang="fr-FR" smtClean="0"/>
              <a:t>14/12/2022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BF8E8838-E930-4816-A15F-32A3D2F322A2}" type="slidenum">
              <a:rPr lang="fr-FR" smtClean="0"/>
              <a:t>‹N°›</a:t>
            </a:fld>
            <a:endParaRPr lang="fr-FR"/>
          </a:p>
        </p:txBody>
      </p:sp>
    </p:spTree>
    <p:extLst>
      <p:ext uri="{BB962C8B-B14F-4D97-AF65-F5344CB8AC3E}">
        <p14:creationId xmlns:p14="http://schemas.microsoft.com/office/powerpoint/2010/main" val="33196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71408266-5267-40BC-BF65-D028F6B334B2}" type="datetimeFigureOut">
              <a:rPr lang="fr-FR" smtClean="0"/>
              <a:t>14/12/2022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BF8E8838-E930-4816-A15F-32A3D2F322A2}" type="slidenum">
              <a:rPr lang="fr-FR" smtClean="0"/>
              <a:t>‹N°›</a:t>
            </a:fld>
            <a:endParaRPr lang="fr-FR"/>
          </a:p>
        </p:txBody>
      </p:sp>
    </p:spTree>
    <p:extLst>
      <p:ext uri="{BB962C8B-B14F-4D97-AF65-F5344CB8AC3E}">
        <p14:creationId xmlns:p14="http://schemas.microsoft.com/office/powerpoint/2010/main" val="911353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408266-5267-40BC-BF65-D028F6B334B2}" type="datetimeFigureOut">
              <a:rPr lang="fr-FR" smtClean="0"/>
              <a:t>14/12/2022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BF8E8838-E930-4816-A15F-32A3D2F322A2}" type="slidenum">
              <a:rPr lang="fr-FR" smtClean="0"/>
              <a:t>‹N°›</a:t>
            </a:fld>
            <a:endParaRPr lang="fr-FR"/>
          </a:p>
        </p:txBody>
      </p:sp>
    </p:spTree>
    <p:extLst>
      <p:ext uri="{BB962C8B-B14F-4D97-AF65-F5344CB8AC3E}">
        <p14:creationId xmlns:p14="http://schemas.microsoft.com/office/powerpoint/2010/main" val="396122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fr-FR"/>
              <a:t>Modifiez le style du titre</a:t>
            </a:r>
            <a:endParaRPr lang="en-US" dirty="0"/>
          </a:p>
        </p:txBody>
      </p:sp>
      <p:sp>
        <p:nvSpPr>
          <p:cNvPr id="3" name="Content Placeholder 2"/>
          <p:cNvSpPr>
            <a:spLocks noGrp="1"/>
          </p:cNvSpPr>
          <p:nvPr>
            <p:ph idx="1"/>
          </p:nvPr>
        </p:nvSpPr>
        <p:spPr>
          <a:xfrm>
            <a:off x="5183188" y="2340567"/>
            <a:ext cx="6172200" cy="11552296"/>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71408266-5267-40BC-BF65-D028F6B334B2}" type="datetimeFigureOut">
              <a:rPr lang="fr-FR" smtClean="0"/>
              <a:t>14/12/2022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F8E8838-E930-4816-A15F-32A3D2F322A2}" type="slidenum">
              <a:rPr lang="fr-FR" smtClean="0"/>
              <a:t>‹N°›</a:t>
            </a:fld>
            <a:endParaRPr lang="fr-FR"/>
          </a:p>
        </p:txBody>
      </p:sp>
    </p:spTree>
    <p:extLst>
      <p:ext uri="{BB962C8B-B14F-4D97-AF65-F5344CB8AC3E}">
        <p14:creationId xmlns:p14="http://schemas.microsoft.com/office/powerpoint/2010/main" val="103508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fr-FR"/>
              <a:t>Modifiez le style du titre</a:t>
            </a:r>
            <a:endParaRPr lang="en-US" dirty="0"/>
          </a:p>
        </p:txBody>
      </p:sp>
      <p:sp>
        <p:nvSpPr>
          <p:cNvPr id="3" name="Picture Placeholder 2"/>
          <p:cNvSpPr>
            <a:spLocks noGrp="1" noChangeAspect="1"/>
          </p:cNvSpPr>
          <p:nvPr>
            <p:ph type="pic" idx="1"/>
          </p:nvPr>
        </p:nvSpPr>
        <p:spPr>
          <a:xfrm>
            <a:off x="5183188" y="2340567"/>
            <a:ext cx="6172200" cy="11552296"/>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fr-FR"/>
              <a:t>Cliquez sur l'icône pour ajouter une image</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71408266-5267-40BC-BF65-D028F6B334B2}" type="datetimeFigureOut">
              <a:rPr lang="fr-FR" smtClean="0"/>
              <a:t>14/12/2022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F8E8838-E930-4816-A15F-32A3D2F322A2}" type="slidenum">
              <a:rPr lang="fr-FR" smtClean="0"/>
              <a:t>‹N°›</a:t>
            </a:fld>
            <a:endParaRPr lang="fr-FR"/>
          </a:p>
        </p:txBody>
      </p:sp>
    </p:spTree>
    <p:extLst>
      <p:ext uri="{BB962C8B-B14F-4D97-AF65-F5344CB8AC3E}">
        <p14:creationId xmlns:p14="http://schemas.microsoft.com/office/powerpoint/2010/main" val="2604572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865485"/>
            <a:ext cx="10515600" cy="3142075"/>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838200" y="4327407"/>
            <a:ext cx="10515600" cy="1031428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38200" y="15066908"/>
            <a:ext cx="2743200" cy="865481"/>
          </a:xfrm>
          <a:prstGeom prst="rect">
            <a:avLst/>
          </a:prstGeom>
        </p:spPr>
        <p:txBody>
          <a:bodyPr vert="horz" lIns="91440" tIns="45720" rIns="91440" bIns="45720" rtlCol="0" anchor="ctr"/>
          <a:lstStyle>
            <a:lvl1pPr algn="l">
              <a:defRPr sz="1600">
                <a:solidFill>
                  <a:schemeClr val="tx1">
                    <a:tint val="75000"/>
                  </a:schemeClr>
                </a:solidFill>
              </a:defRPr>
            </a:lvl1pPr>
          </a:lstStyle>
          <a:p>
            <a:fld id="{71408266-5267-40BC-BF65-D028F6B334B2}" type="datetimeFigureOut">
              <a:rPr lang="fr-FR" smtClean="0"/>
              <a:t>14/12/2022</a:t>
            </a:fld>
            <a:endParaRPr lang="fr-FR"/>
          </a:p>
        </p:txBody>
      </p:sp>
      <p:sp>
        <p:nvSpPr>
          <p:cNvPr id="5" name="Footer Placeholder 4"/>
          <p:cNvSpPr>
            <a:spLocks noGrp="1"/>
          </p:cNvSpPr>
          <p:nvPr>
            <p:ph type="ftr" sz="quarter" idx="3"/>
          </p:nvPr>
        </p:nvSpPr>
        <p:spPr>
          <a:xfrm>
            <a:off x="4038600" y="15066908"/>
            <a:ext cx="4114800" cy="865481"/>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15066908"/>
            <a:ext cx="2743200" cy="865481"/>
          </a:xfrm>
          <a:prstGeom prst="rect">
            <a:avLst/>
          </a:prstGeom>
        </p:spPr>
        <p:txBody>
          <a:bodyPr vert="horz" lIns="91440" tIns="45720" rIns="91440" bIns="45720" rtlCol="0" anchor="ctr"/>
          <a:lstStyle>
            <a:lvl1pPr algn="r">
              <a:defRPr sz="1600">
                <a:solidFill>
                  <a:schemeClr val="tx1">
                    <a:tint val="75000"/>
                  </a:schemeClr>
                </a:solidFill>
              </a:defRPr>
            </a:lvl1pPr>
          </a:lstStyle>
          <a:p>
            <a:fld id="{BF8E8838-E930-4816-A15F-32A3D2F322A2}" type="slidenum">
              <a:rPr lang="fr-FR" smtClean="0"/>
              <a:t>‹N°›</a:t>
            </a:fld>
            <a:endParaRPr lang="fr-FR"/>
          </a:p>
        </p:txBody>
      </p:sp>
    </p:spTree>
    <p:extLst>
      <p:ext uri="{BB962C8B-B14F-4D97-AF65-F5344CB8AC3E}">
        <p14:creationId xmlns:p14="http://schemas.microsoft.com/office/powerpoint/2010/main" val="264369808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219170"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8735588A-3077-E824-F799-E1DFA17746B4}"/>
              </a:ext>
            </a:extLst>
          </p:cNvPr>
          <p:cNvSpPr/>
          <p:nvPr/>
        </p:nvSpPr>
        <p:spPr>
          <a:xfrm>
            <a:off x="348033" y="6326301"/>
            <a:ext cx="5966575" cy="9100583"/>
          </a:xfrm>
          <a:prstGeom prst="rect">
            <a:avLst/>
          </a:prstGeom>
          <a:ln>
            <a:no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fr-FR"/>
          </a:p>
        </p:txBody>
      </p:sp>
      <p:pic>
        <p:nvPicPr>
          <p:cNvPr id="7" name="Image 6" descr="Une image contenant ciel&#10;&#10;Description générée automatiquement">
            <a:extLst>
              <a:ext uri="{FF2B5EF4-FFF2-40B4-BE49-F238E27FC236}">
                <a16:creationId xmlns:a16="http://schemas.microsoft.com/office/drawing/2014/main" id="{6FFDA1C5-4C37-9F04-5195-CF0F245343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4924090"/>
          </a:xfrm>
          <a:prstGeom prst="rect">
            <a:avLst/>
          </a:prstGeom>
        </p:spPr>
      </p:pic>
      <p:sp>
        <p:nvSpPr>
          <p:cNvPr id="11" name="ZoneTexte 10">
            <a:extLst>
              <a:ext uri="{FF2B5EF4-FFF2-40B4-BE49-F238E27FC236}">
                <a16:creationId xmlns:a16="http://schemas.microsoft.com/office/drawing/2014/main" id="{F6836113-19F4-BC9A-A2C0-1079428F48CF}"/>
              </a:ext>
            </a:extLst>
          </p:cNvPr>
          <p:cNvSpPr txBox="1"/>
          <p:nvPr/>
        </p:nvSpPr>
        <p:spPr>
          <a:xfrm>
            <a:off x="447207" y="6171641"/>
            <a:ext cx="5774075" cy="9787295"/>
          </a:xfrm>
          <a:prstGeom prst="rect">
            <a:avLst/>
          </a:prstGeom>
          <a:noFill/>
          <a:ln>
            <a:noFill/>
          </a:ln>
        </p:spPr>
        <p:txBody>
          <a:bodyPr wrap="square" rtlCol="0">
            <a:spAutoFit/>
          </a:bodyPr>
          <a:lstStyle/>
          <a:p>
            <a:pPr algn="just"/>
            <a:r>
              <a:rPr lang="en-US" b="1" i="0" dirty="0">
                <a:solidFill>
                  <a:srgbClr val="000000"/>
                </a:solidFill>
                <a:effectLst/>
                <a:latin typeface="Calibri" panose="020F0502020204030204" pitchFamily="34" charset="0"/>
              </a:rPr>
              <a:t>Multi-user Remote Desktop and Application Delivery </a:t>
            </a:r>
          </a:p>
          <a:p>
            <a:pPr algn="just"/>
            <a:endParaRPr lang="en-US" b="1" dirty="0">
              <a:solidFill>
                <a:srgbClr val="000000"/>
              </a:solidFill>
              <a:latin typeface="Calibri" panose="020F0502020204030204" pitchFamily="34" charset="0"/>
            </a:endParaRPr>
          </a:p>
          <a:p>
            <a:pPr algn="just"/>
            <a:r>
              <a:rPr lang="en-US" dirty="0"/>
              <a:t>TSplus Remote Access is a technology that caters to the</a:t>
            </a:r>
          </a:p>
          <a:p>
            <a:pPr algn="just"/>
            <a:r>
              <a:rPr lang="en-US" dirty="0"/>
              <a:t>requirements of both small and large businesses. Small</a:t>
            </a:r>
          </a:p>
          <a:p>
            <a:pPr algn="just"/>
            <a:r>
              <a:rPr lang="en-US" dirty="0"/>
              <a:t>businesses need a rich set of capabilities to minimize the</a:t>
            </a:r>
          </a:p>
          <a:p>
            <a:pPr algn="just"/>
            <a:r>
              <a:rPr lang="en-US" dirty="0"/>
              <a:t>cost of their IT efforts, while large businesses have complex</a:t>
            </a:r>
          </a:p>
          <a:p>
            <a:pPr algn="just"/>
            <a:r>
              <a:rPr lang="en-US" dirty="0"/>
              <a:t>IT Infrastructure demands. TSplus Remote Access solves</a:t>
            </a:r>
          </a:p>
          <a:p>
            <a:pPr algn="just"/>
            <a:r>
              <a:rPr lang="en-US" dirty="0"/>
              <a:t>these fundamental business problems by offering tailored</a:t>
            </a:r>
          </a:p>
          <a:p>
            <a:pPr algn="just"/>
            <a:r>
              <a:rPr lang="en-US" dirty="0"/>
              <a:t>remote Desktop and Application Delivery solutions</a:t>
            </a:r>
          </a:p>
          <a:p>
            <a:pPr algn="just"/>
            <a:r>
              <a:rPr lang="en-US" dirty="0"/>
              <a:t>designed for each of these business segments.</a:t>
            </a:r>
          </a:p>
          <a:p>
            <a:pPr algn="just"/>
            <a:endParaRPr lang="en-US" dirty="0"/>
          </a:p>
          <a:p>
            <a:pPr algn="just"/>
            <a:r>
              <a:rPr lang="en-US" b="1" dirty="0"/>
              <a:t>Remote Desktop Access </a:t>
            </a:r>
            <a:endParaRPr lang="en-US" dirty="0"/>
          </a:p>
          <a:p>
            <a:pPr algn="just"/>
            <a:r>
              <a:rPr lang="en-US" dirty="0"/>
              <a:t>Remote Access provides your remote and local users access to centralized Windows applications on a full remote desktop. Remote Access supports concurrent Remote Desktop (RDS) connections using HTML5 or any RDP compatible clients. </a:t>
            </a:r>
            <a:endParaRPr lang="fr-FR" dirty="0"/>
          </a:p>
          <a:p>
            <a:pPr algn="just"/>
            <a:endParaRPr lang="fr-FR" dirty="0"/>
          </a:p>
          <a:p>
            <a:pPr algn="just"/>
            <a:r>
              <a:rPr lang="en-US" b="1" dirty="0"/>
              <a:t>Application Delivery </a:t>
            </a:r>
            <a:endParaRPr lang="en-US" dirty="0"/>
          </a:p>
          <a:p>
            <a:pPr algn="just"/>
            <a:r>
              <a:rPr lang="en-US" dirty="0"/>
              <a:t>Publish Applications and enable users to remotely access them as if they were natively installed on their machine. Users access the remote apps from customizable launch menus or shortcuts on their desktops. </a:t>
            </a:r>
            <a:endParaRPr lang="fr-FR" dirty="0"/>
          </a:p>
          <a:p>
            <a:pPr algn="just"/>
            <a:endParaRPr lang="fr-FR" dirty="0"/>
          </a:p>
          <a:p>
            <a:pPr algn="just"/>
            <a:r>
              <a:rPr lang="en-US" b="1" dirty="0"/>
              <a:t>Assigning Applications</a:t>
            </a:r>
          </a:p>
          <a:p>
            <a:pPr algn="just"/>
            <a:r>
              <a:rPr lang="en-US" dirty="0"/>
              <a:t>Once you have published your applications, you can assign them to one or more users or groups. Administrators can assign applications based on Active Directory, local accounts, Azure or AWS. </a:t>
            </a:r>
          </a:p>
          <a:p>
            <a:pPr algn="just"/>
            <a:endParaRPr lang="en-US" dirty="0"/>
          </a:p>
          <a:p>
            <a:pPr algn="just"/>
            <a:r>
              <a:rPr lang="en-US" b="1" dirty="0"/>
              <a:t>Multi-user Sessions </a:t>
            </a:r>
          </a:p>
          <a:p>
            <a:pPr algn="just"/>
            <a:r>
              <a:rPr lang="en-US" dirty="0"/>
              <a:t>TSplus effectively enables from 3 to 50+ concurrent sessions to connect per server, allowing your server farm to scale up to thousands of users. Applications and connection modes can be customized for each user or group.</a:t>
            </a:r>
            <a:endParaRPr lang="fr-FR" dirty="0"/>
          </a:p>
        </p:txBody>
      </p:sp>
      <p:sp>
        <p:nvSpPr>
          <p:cNvPr id="16" name="ZoneTexte 15">
            <a:extLst>
              <a:ext uri="{FF2B5EF4-FFF2-40B4-BE49-F238E27FC236}">
                <a16:creationId xmlns:a16="http://schemas.microsoft.com/office/drawing/2014/main" id="{8569375F-714F-6569-5952-4C774EE6A7C8}"/>
              </a:ext>
            </a:extLst>
          </p:cNvPr>
          <p:cNvSpPr txBox="1"/>
          <p:nvPr/>
        </p:nvSpPr>
        <p:spPr>
          <a:xfrm>
            <a:off x="6575174" y="6168319"/>
            <a:ext cx="5268793" cy="9510296"/>
          </a:xfrm>
          <a:prstGeom prst="rect">
            <a:avLst/>
          </a:prstGeom>
          <a:noFill/>
          <a:ln>
            <a:noFill/>
          </a:ln>
        </p:spPr>
        <p:txBody>
          <a:bodyPr wrap="square" rtlCol="0">
            <a:spAutoFit/>
          </a:bodyPr>
          <a:lstStyle/>
          <a:p>
            <a:pPr algn="just"/>
            <a:r>
              <a:rPr lang="en-US" b="1" dirty="0"/>
              <a:t>Connection modes: Customize the User Experience</a:t>
            </a:r>
          </a:p>
          <a:p>
            <a:pPr algn="just"/>
            <a:endParaRPr lang="en-US" b="1" dirty="0"/>
          </a:p>
          <a:p>
            <a:pPr algn="just"/>
            <a:r>
              <a:rPr lang="en-US" b="1" dirty="0"/>
              <a:t>RDP Client </a:t>
            </a:r>
          </a:p>
          <a:p>
            <a:pPr algn="just"/>
            <a:r>
              <a:rPr lang="en-US" dirty="0"/>
              <a:t>TSplus Remote Access is compatible with any RDP client. Your concurrent users will have access to a standard Windows desktop with its shortcuts, start menu and task bar. Use the TSplus RDP client generator to enable a 1-click connection experience for your users. </a:t>
            </a:r>
          </a:p>
          <a:p>
            <a:pPr algn="just"/>
            <a:endParaRPr lang="en-US" dirty="0"/>
          </a:p>
          <a:p>
            <a:pPr algn="just"/>
            <a:r>
              <a:rPr lang="en-US" b="1" dirty="0" err="1"/>
              <a:t>RemoteAPP</a:t>
            </a:r>
            <a:r>
              <a:rPr lang="en-US" b="1" dirty="0"/>
              <a:t> Client </a:t>
            </a:r>
          </a:p>
          <a:p>
            <a:pPr algn="just"/>
            <a:r>
              <a:rPr lang="en-US" dirty="0"/>
              <a:t>Provide a launch menu on the local desktop of users to open applications hosted on your server. Applications will be displayed on the user’s local desktop as if they were running locally, not in a remote desktop standard session. You can also decide to publish one single application that will start automatically on the user’s local desktop. </a:t>
            </a:r>
          </a:p>
          <a:p>
            <a:pPr algn="just"/>
            <a:endParaRPr lang="en-US" dirty="0"/>
          </a:p>
          <a:p>
            <a:pPr algn="just"/>
            <a:r>
              <a:rPr lang="en-US" b="1" dirty="0"/>
              <a:t>HTML5 Client </a:t>
            </a:r>
          </a:p>
          <a:p>
            <a:pPr algn="just"/>
            <a:r>
              <a:rPr lang="en-US" dirty="0"/>
              <a:t>The secure TSplus Web Portal enables delivery of a full remote desktop or application(s) on any device using any web browser. Users simply log in through the customizable HTML5 web portal to connect. The application(s) or the full desktop will be displayed within the browser. </a:t>
            </a:r>
          </a:p>
          <a:p>
            <a:pPr algn="just"/>
            <a:endParaRPr lang="en-US" dirty="0"/>
          </a:p>
          <a:p>
            <a:pPr algn="just"/>
            <a:r>
              <a:rPr lang="en-US" b="1" dirty="0"/>
              <a:t>Display Options:</a:t>
            </a:r>
          </a:p>
          <a:p>
            <a:pPr marL="285750" indent="-285750" algn="just">
              <a:buFontTx/>
              <a:buChar char="-"/>
            </a:pPr>
            <a:r>
              <a:rPr lang="en-US" dirty="0"/>
              <a:t>RDP – Full Desktop with MSTSC or TSplus 1-click</a:t>
            </a:r>
          </a:p>
          <a:p>
            <a:pPr marL="285750" indent="-285750" algn="just">
              <a:buFontTx/>
              <a:buChar char="-"/>
            </a:pPr>
            <a:r>
              <a:rPr lang="en-US" dirty="0"/>
              <a:t>RemoteApp - Floating Panel or Application Panel</a:t>
            </a:r>
          </a:p>
          <a:p>
            <a:pPr marL="285750" indent="-285750" algn="just">
              <a:buFontTx/>
              <a:buChar char="-"/>
            </a:pPr>
            <a:r>
              <a:rPr lang="en-US" dirty="0"/>
              <a:t>RemoteApp – One-application launch</a:t>
            </a:r>
          </a:p>
          <a:p>
            <a:pPr marL="285750" indent="-285750" algn="just">
              <a:buFontTx/>
              <a:buChar char="-"/>
            </a:pPr>
            <a:r>
              <a:rPr lang="en-US" dirty="0"/>
              <a:t>HTML5 - Full Desktop or One-application launch</a:t>
            </a:r>
          </a:p>
          <a:p>
            <a:pPr marL="285750" indent="-285750" algn="just">
              <a:buFontTx/>
              <a:buChar char="-"/>
            </a:pPr>
            <a:r>
              <a:rPr lang="en-US" dirty="0"/>
              <a:t>HTML5 – Web Portal or Progressive Web App</a:t>
            </a:r>
            <a:endParaRPr lang="fr-FR" dirty="0"/>
          </a:p>
        </p:txBody>
      </p:sp>
      <p:sp>
        <p:nvSpPr>
          <p:cNvPr id="19" name="ZoneTexte 18">
            <a:extLst>
              <a:ext uri="{FF2B5EF4-FFF2-40B4-BE49-F238E27FC236}">
                <a16:creationId xmlns:a16="http://schemas.microsoft.com/office/drawing/2014/main" id="{1833F322-8B5D-23E3-6BC3-7105F5323B0E}"/>
              </a:ext>
            </a:extLst>
          </p:cNvPr>
          <p:cNvSpPr txBox="1"/>
          <p:nvPr/>
        </p:nvSpPr>
        <p:spPr>
          <a:xfrm>
            <a:off x="0" y="2936719"/>
            <a:ext cx="10210842" cy="2164171"/>
          </a:xfrm>
          <a:prstGeom prst="rtTriangle">
            <a:avLst/>
          </a:prstGeom>
          <a:solidFill>
            <a:schemeClr val="bg1"/>
          </a:solidFill>
          <a:ln>
            <a:noFill/>
          </a:ln>
        </p:spPr>
        <p:txBody>
          <a:bodyPr wrap="square" rtlCol="0">
            <a:spAutoFit/>
          </a:bodyPr>
          <a:lstStyle/>
          <a:p>
            <a:endParaRPr lang="fr-FR" dirty="0"/>
          </a:p>
        </p:txBody>
      </p:sp>
      <p:sp>
        <p:nvSpPr>
          <p:cNvPr id="8" name="Triangle rectangle 7">
            <a:extLst>
              <a:ext uri="{FF2B5EF4-FFF2-40B4-BE49-F238E27FC236}">
                <a16:creationId xmlns:a16="http://schemas.microsoft.com/office/drawing/2014/main" id="{1BDC744E-AE52-9B40-5636-96C0EA5A523C}"/>
              </a:ext>
            </a:extLst>
          </p:cNvPr>
          <p:cNvSpPr/>
          <p:nvPr/>
        </p:nvSpPr>
        <p:spPr>
          <a:xfrm rot="10800000">
            <a:off x="6779942" y="4382704"/>
            <a:ext cx="5430185" cy="1499957"/>
          </a:xfrm>
          <a:prstGeom prst="rtTriangle">
            <a:avLst/>
          </a:prstGeom>
          <a:solidFill>
            <a:srgbClr val="F99106"/>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pic>
        <p:nvPicPr>
          <p:cNvPr id="18" name="Image 17">
            <a:extLst>
              <a:ext uri="{FF2B5EF4-FFF2-40B4-BE49-F238E27FC236}">
                <a16:creationId xmlns:a16="http://schemas.microsoft.com/office/drawing/2014/main" id="{BE97CA27-0BE1-46E8-45E4-CF20F9F20FCE}"/>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47206" y="4186926"/>
            <a:ext cx="5119823" cy="552897"/>
          </a:xfrm>
          <a:prstGeom prst="rect">
            <a:avLst/>
          </a:prstGeom>
        </p:spPr>
      </p:pic>
      <p:sp>
        <p:nvSpPr>
          <p:cNvPr id="5" name="Sous-titre 4">
            <a:extLst>
              <a:ext uri="{FF2B5EF4-FFF2-40B4-BE49-F238E27FC236}">
                <a16:creationId xmlns:a16="http://schemas.microsoft.com/office/drawing/2014/main" id="{632E8965-EBC0-0D56-E142-58CB59C15A92}"/>
              </a:ext>
            </a:extLst>
          </p:cNvPr>
          <p:cNvSpPr>
            <a:spLocks noGrp="1"/>
          </p:cNvSpPr>
          <p:nvPr>
            <p:ph type="subTitle" idx="1"/>
          </p:nvPr>
        </p:nvSpPr>
        <p:spPr>
          <a:xfrm>
            <a:off x="366576" y="4960275"/>
            <a:ext cx="4014439" cy="729326"/>
          </a:xfrm>
          <a:ln>
            <a:noFill/>
          </a:ln>
        </p:spPr>
        <p:txBody>
          <a:bodyPr>
            <a:normAutofit/>
          </a:bodyPr>
          <a:lstStyle/>
          <a:p>
            <a:pPr algn="l"/>
            <a:r>
              <a:rPr lang="en-US" sz="2000" b="1" dirty="0"/>
              <a:t>Remote Desktop, Web Portal </a:t>
            </a:r>
            <a:br>
              <a:rPr lang="en-US" sz="2000" b="1" dirty="0"/>
            </a:br>
            <a:r>
              <a:rPr lang="en-US" sz="2000" b="1" dirty="0"/>
              <a:t>and Windows Application Delivery</a:t>
            </a:r>
            <a:endParaRPr lang="fr-FR" sz="2000" b="1" dirty="0"/>
          </a:p>
        </p:txBody>
      </p:sp>
      <p:sp>
        <p:nvSpPr>
          <p:cNvPr id="25" name="ZoneTexte 24">
            <a:extLst>
              <a:ext uri="{FF2B5EF4-FFF2-40B4-BE49-F238E27FC236}">
                <a16:creationId xmlns:a16="http://schemas.microsoft.com/office/drawing/2014/main" id="{6AE36750-E7B9-BD16-63CA-FC192AD20C7B}"/>
              </a:ext>
            </a:extLst>
          </p:cNvPr>
          <p:cNvSpPr txBox="1"/>
          <p:nvPr/>
        </p:nvSpPr>
        <p:spPr>
          <a:xfrm>
            <a:off x="4381015" y="15672161"/>
            <a:ext cx="3645385" cy="369332"/>
          </a:xfrm>
          <a:prstGeom prst="rect">
            <a:avLst/>
          </a:prstGeom>
          <a:noFill/>
        </p:spPr>
        <p:txBody>
          <a:bodyPr wrap="square" rtlCol="0">
            <a:spAutoFit/>
          </a:bodyPr>
          <a:lstStyle/>
          <a:p>
            <a:pPr algn="ctr"/>
            <a:r>
              <a:rPr lang="fr-FR" dirty="0"/>
              <a:t>https://tsplus.net/remote-access</a:t>
            </a:r>
          </a:p>
        </p:txBody>
      </p:sp>
      <p:pic>
        <p:nvPicPr>
          <p:cNvPr id="17" name="Image 16">
            <a:extLst>
              <a:ext uri="{FF2B5EF4-FFF2-40B4-BE49-F238E27FC236}">
                <a16:creationId xmlns:a16="http://schemas.microsoft.com/office/drawing/2014/main" id="{B6808395-15EF-429E-89C4-F70D09D2ED4F}"/>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10982791" y="15386410"/>
            <a:ext cx="762002" cy="571501"/>
          </a:xfrm>
          <a:prstGeom prst="rect">
            <a:avLst/>
          </a:prstGeom>
        </p:spPr>
      </p:pic>
      <p:cxnSp>
        <p:nvCxnSpPr>
          <p:cNvPr id="3" name="Connecteur droit 2">
            <a:extLst>
              <a:ext uri="{FF2B5EF4-FFF2-40B4-BE49-F238E27FC236}">
                <a16:creationId xmlns:a16="http://schemas.microsoft.com/office/drawing/2014/main" id="{7A7A9711-77B4-4C44-BC24-E3AFAA042E29}"/>
              </a:ext>
            </a:extLst>
          </p:cNvPr>
          <p:cNvCxnSpPr/>
          <p:nvPr/>
        </p:nvCxnSpPr>
        <p:spPr>
          <a:xfrm>
            <a:off x="6430723" y="6368780"/>
            <a:ext cx="0" cy="89223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6" name="Groupe 5">
            <a:extLst>
              <a:ext uri="{FF2B5EF4-FFF2-40B4-BE49-F238E27FC236}">
                <a16:creationId xmlns:a16="http://schemas.microsoft.com/office/drawing/2014/main" id="{58B852F3-CE97-2344-4218-1500B62BABD8}"/>
              </a:ext>
            </a:extLst>
          </p:cNvPr>
          <p:cNvGrpSpPr/>
          <p:nvPr/>
        </p:nvGrpSpPr>
        <p:grpSpPr>
          <a:xfrm>
            <a:off x="9564071" y="3470323"/>
            <a:ext cx="2412339" cy="2412339"/>
            <a:chOff x="9560699" y="3461900"/>
            <a:chExt cx="2412339" cy="2412339"/>
          </a:xfrm>
        </p:grpSpPr>
        <p:pic>
          <p:nvPicPr>
            <p:cNvPr id="10" name="Image 9">
              <a:extLst>
                <a:ext uri="{FF2B5EF4-FFF2-40B4-BE49-F238E27FC236}">
                  <a16:creationId xmlns:a16="http://schemas.microsoft.com/office/drawing/2014/main" id="{D1E3E268-E308-2F4A-232C-537D6E6A9577}"/>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3516" b="97656" l="9766" r="89844">
                          <a14:foregroundMark x1="16016" y1="5078" x2="51563" y2="43750"/>
                          <a14:foregroundMark x1="51563" y1="43750" x2="62500" y2="69922"/>
                          <a14:foregroundMark x1="62500" y1="69922" x2="83594" y2="91406"/>
                          <a14:foregroundMark x1="19141" y1="95703" x2="21094" y2="16797"/>
                          <a14:foregroundMark x1="21094" y1="16797" x2="21484" y2="15625"/>
                          <a14:foregroundMark x1="20313" y1="94531" x2="77344" y2="15625"/>
                          <a14:foregroundMark x1="77344" y1="15625" x2="80469" y2="8203"/>
                          <a14:foregroundMark x1="21484" y1="7031" x2="57813" y2="3516"/>
                          <a14:foregroundMark x1="57813" y1="3516" x2="79297" y2="12500"/>
                          <a14:foregroundMark x1="79297" y1="12500" x2="79297" y2="12500"/>
                          <a14:foregroundMark x1="17188" y1="23828" x2="20313" y2="91406"/>
                          <a14:foregroundMark x1="20313" y1="41797" x2="18359" y2="95703"/>
                          <a14:foregroundMark x1="18359" y1="95703" x2="18359" y2="95703"/>
                          <a14:foregroundMark x1="21484" y1="93359" x2="48047" y2="96484"/>
                          <a14:foregroundMark x1="48047" y1="96484" x2="70703" y2="94531"/>
                          <a14:foregroundMark x1="70703" y1="94531" x2="70703" y2="94531"/>
                          <a14:foregroundMark x1="66797" y1="20703" x2="76563" y2="60547"/>
                          <a14:foregroundMark x1="76563" y1="60547" x2="75000" y2="82813"/>
                          <a14:foregroundMark x1="79297" y1="14453" x2="77344" y2="76563"/>
                          <a14:foregroundMark x1="56250" y1="23047" x2="53906" y2="26172"/>
                          <a14:foregroundMark x1="16016" y1="97656" x2="35938" y2="95703"/>
                          <a14:foregroundMark x1="35938" y1="95703" x2="37109" y2="95703"/>
                          <a14:foregroundMark x1="41406" y1="83984" x2="42578" y2="88281"/>
                        </a14:backgroundRemoval>
                      </a14:imgEffect>
                    </a14:imgLayer>
                  </a14:imgProps>
                </a:ext>
                <a:ext uri="{28A0092B-C50C-407E-A947-70E740481C1C}">
                  <a14:useLocalDpi xmlns:a14="http://schemas.microsoft.com/office/drawing/2010/main" val="0"/>
                </a:ext>
              </a:extLst>
            </a:blip>
            <a:stretch>
              <a:fillRect/>
            </a:stretch>
          </p:blipFill>
          <p:spPr>
            <a:xfrm>
              <a:off x="9560699" y="3461900"/>
              <a:ext cx="2412339" cy="2412339"/>
            </a:xfrm>
            <a:prstGeom prst="rect">
              <a:avLst/>
            </a:prstGeom>
          </p:spPr>
        </p:pic>
        <p:pic>
          <p:nvPicPr>
            <p:cNvPr id="4" name="Image 3">
              <a:extLst>
                <a:ext uri="{FF2B5EF4-FFF2-40B4-BE49-F238E27FC236}">
                  <a16:creationId xmlns:a16="http://schemas.microsoft.com/office/drawing/2014/main" id="{A0958E0D-E6C4-E8E5-B107-6D74F5A54C67}"/>
                </a:ext>
              </a:extLst>
            </p:cNvPr>
            <p:cNvPicPr>
              <a:picLocks noChangeAspect="1"/>
            </p:cNvPicPr>
            <p:nvPr/>
          </p:nvPicPr>
          <p:blipFill>
            <a:blip r:embed="rId7">
              <a:extLst>
                <a:ext uri="{28A0092B-C50C-407E-A947-70E740481C1C}">
                  <a14:useLocalDpi xmlns:a14="http://schemas.microsoft.com/office/drawing/2010/main" val="0"/>
                </a:ext>
              </a:extLst>
            </a:blip>
            <a:srcRect t="2265" b="2265"/>
            <a:stretch/>
          </p:blipFill>
          <p:spPr>
            <a:xfrm>
              <a:off x="10577418" y="4496902"/>
              <a:ext cx="763485" cy="728894"/>
            </a:xfrm>
            <a:prstGeom prst="rect">
              <a:avLst/>
            </a:prstGeom>
          </p:spPr>
        </p:pic>
      </p:grpSp>
    </p:spTree>
    <p:extLst>
      <p:ext uri="{BB962C8B-B14F-4D97-AF65-F5344CB8AC3E}">
        <p14:creationId xmlns:p14="http://schemas.microsoft.com/office/powerpoint/2010/main" val="1402906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Image 15" descr="Une image contenant ciel&#10;&#10;Description générée automatiquement">
            <a:extLst>
              <a:ext uri="{FF2B5EF4-FFF2-40B4-BE49-F238E27FC236}">
                <a16:creationId xmlns:a16="http://schemas.microsoft.com/office/drawing/2014/main" id="{05EA0D1B-6125-1A45-ED97-BA45923068E5}"/>
              </a:ext>
            </a:extLst>
          </p:cNvPr>
          <p:cNvPicPr>
            <a:picLocks noChangeAspect="1"/>
          </p:cNvPicPr>
          <p:nvPr/>
        </p:nvPicPr>
        <p:blipFill rotWithShape="1">
          <a:blip r:embed="rId2">
            <a:extLst>
              <a:ext uri="{28A0092B-C50C-407E-A947-70E740481C1C}">
                <a14:useLocalDpi xmlns:a14="http://schemas.microsoft.com/office/drawing/2010/main" val="0"/>
              </a:ext>
            </a:extLst>
          </a:blip>
          <a:srcRect t="30403" b="41553"/>
          <a:stretch/>
        </p:blipFill>
        <p:spPr>
          <a:xfrm>
            <a:off x="0" y="0"/>
            <a:ext cx="12192000" cy="1380935"/>
          </a:xfrm>
          <a:prstGeom prst="rect">
            <a:avLst/>
          </a:prstGeom>
        </p:spPr>
      </p:pic>
      <p:sp>
        <p:nvSpPr>
          <p:cNvPr id="29" name="Rectangle 28">
            <a:extLst>
              <a:ext uri="{FF2B5EF4-FFF2-40B4-BE49-F238E27FC236}">
                <a16:creationId xmlns:a16="http://schemas.microsoft.com/office/drawing/2014/main" id="{696A9191-5E12-43FE-92EF-CFDD3E91F94C}"/>
              </a:ext>
            </a:extLst>
          </p:cNvPr>
          <p:cNvSpPr/>
          <p:nvPr/>
        </p:nvSpPr>
        <p:spPr>
          <a:xfrm>
            <a:off x="348033" y="5683708"/>
            <a:ext cx="5747967" cy="9671483"/>
          </a:xfrm>
          <a:prstGeom prst="rect">
            <a:avLst/>
          </a:prstGeom>
          <a:ln>
            <a:noFill/>
          </a:ln>
        </p:spPr>
        <p:style>
          <a:lnRef idx="2">
            <a:schemeClr val="accent5"/>
          </a:lnRef>
          <a:fillRef idx="1">
            <a:schemeClr val="lt1"/>
          </a:fillRef>
          <a:effectRef idx="0">
            <a:schemeClr val="accent5"/>
          </a:effectRef>
          <a:fontRef idx="minor">
            <a:schemeClr val="dk1"/>
          </a:fontRef>
        </p:style>
        <p:txBody>
          <a:bodyPr rtlCol="0" anchor="t"/>
          <a:lstStyle/>
          <a:p>
            <a:pPr algn="just"/>
            <a:r>
              <a:rPr lang="en-US" b="1" dirty="0"/>
              <a:t>Admin Tool</a:t>
            </a:r>
          </a:p>
          <a:p>
            <a:pPr algn="just"/>
            <a:r>
              <a:rPr lang="en-US" dirty="0"/>
              <a:t>Configure all Remote Access tools in one place. </a:t>
            </a:r>
          </a:p>
          <a:p>
            <a:pPr marL="285750" indent="-285750" algn="just">
              <a:buFontTx/>
              <a:buChar char="-"/>
            </a:pPr>
            <a:r>
              <a:rPr lang="en-US" dirty="0"/>
              <a:t>User and Application Management </a:t>
            </a:r>
          </a:p>
          <a:p>
            <a:pPr marL="285750" indent="-285750" algn="just">
              <a:buFontTx/>
              <a:buChar char="-"/>
            </a:pPr>
            <a:r>
              <a:rPr lang="en-US" dirty="0"/>
              <a:t>Active Directory Support</a:t>
            </a:r>
          </a:p>
          <a:p>
            <a:pPr marL="285750" indent="-285750" algn="just">
              <a:buFontTx/>
              <a:buChar char="-"/>
            </a:pPr>
            <a:r>
              <a:rPr lang="en-US" dirty="0"/>
              <a:t>Client Generator </a:t>
            </a:r>
          </a:p>
          <a:p>
            <a:pPr marL="285750" indent="-285750" algn="just">
              <a:buFontTx/>
              <a:buChar char="-"/>
            </a:pPr>
            <a:r>
              <a:rPr lang="en-US" dirty="0"/>
              <a:t>Customizable Web Portal</a:t>
            </a:r>
          </a:p>
          <a:p>
            <a:pPr algn="just"/>
            <a:endParaRPr lang="en-US" dirty="0"/>
          </a:p>
          <a:p>
            <a:pPr algn="just"/>
            <a:r>
              <a:rPr lang="en-US" b="1" dirty="0"/>
              <a:t>Remote Printing</a:t>
            </a:r>
          </a:p>
          <a:p>
            <a:pPr algn="just"/>
            <a:r>
              <a:rPr lang="en-US" dirty="0"/>
              <a:t>Print from a remote session to a local printer. </a:t>
            </a:r>
          </a:p>
          <a:p>
            <a:pPr marL="285750" indent="-285750" algn="just">
              <a:buFontTx/>
              <a:buChar char="-"/>
            </a:pPr>
            <a:r>
              <a:rPr lang="en-US" dirty="0"/>
              <a:t>Universal Printer (driverless remote printing with pdf)</a:t>
            </a:r>
          </a:p>
          <a:p>
            <a:pPr marL="285750" indent="-285750" algn="just">
              <a:buFontTx/>
              <a:buChar char="-"/>
            </a:pPr>
            <a:r>
              <a:rPr lang="en-US" dirty="0"/>
              <a:t>Virtual Printer (fine-tuning and advanced printing)</a:t>
            </a:r>
          </a:p>
          <a:p>
            <a:pPr marL="285750" indent="-285750" algn="just">
              <a:buFontTx/>
              <a:buChar char="-"/>
            </a:pPr>
            <a:endParaRPr lang="en-US" dirty="0"/>
          </a:p>
          <a:p>
            <a:pPr algn="just"/>
            <a:r>
              <a:rPr lang="en-US" b="1" dirty="0"/>
              <a:t>Security </a:t>
            </a:r>
          </a:p>
          <a:p>
            <a:pPr algn="just"/>
            <a:r>
              <a:rPr lang="en-US" dirty="0"/>
              <a:t>Maximize the security of your remote access infrastructure.</a:t>
            </a:r>
          </a:p>
          <a:p>
            <a:pPr marL="285750" indent="-285750" algn="just">
              <a:buFontTx/>
              <a:buChar char="-"/>
            </a:pPr>
            <a:r>
              <a:rPr lang="en-US" dirty="0"/>
              <a:t>Secure encrypted connections (SSL/TLS)</a:t>
            </a:r>
          </a:p>
          <a:p>
            <a:pPr marL="285750" indent="-285750" algn="just">
              <a:buFontTx/>
              <a:buChar char="-"/>
            </a:pPr>
            <a:r>
              <a:rPr lang="en-US" dirty="0"/>
              <a:t>TSplus Advanced Security (all-in-one security toolbox for remote access)</a:t>
            </a:r>
          </a:p>
          <a:p>
            <a:pPr marL="285750" indent="-285750" algn="just">
              <a:buFontTx/>
              <a:buChar char="-"/>
            </a:pPr>
            <a:r>
              <a:rPr lang="en-US" dirty="0"/>
              <a:t>Two-factor Authentication (add-on to the Web Portal)</a:t>
            </a:r>
          </a:p>
          <a:p>
            <a:pPr marL="285750" indent="-285750" algn="just">
              <a:buFontTx/>
              <a:buChar char="-"/>
            </a:pPr>
            <a:r>
              <a:rPr lang="en-US" dirty="0"/>
              <a:t>Frequent Security Updates</a:t>
            </a:r>
          </a:p>
          <a:p>
            <a:pPr marL="285750" indent="-285750" algn="just">
              <a:buFontTx/>
              <a:buChar char="-"/>
            </a:pPr>
            <a:r>
              <a:rPr lang="en-US" dirty="0"/>
              <a:t>Lockout Feature (monitor and block IP after too many failed login attempts)</a:t>
            </a:r>
          </a:p>
          <a:p>
            <a:pPr algn="just"/>
            <a:endParaRPr lang="en-US" dirty="0"/>
          </a:p>
          <a:p>
            <a:pPr algn="just"/>
            <a:r>
              <a:rPr lang="en-US" b="1" dirty="0"/>
              <a:t>Farm Management</a:t>
            </a:r>
          </a:p>
          <a:p>
            <a:pPr algn="just"/>
            <a:r>
              <a:rPr lang="en-US" sz="1800" b="0" i="0" dirty="0">
                <a:solidFill>
                  <a:srgbClr val="000000"/>
                </a:solidFill>
                <a:effectLst/>
                <a:latin typeface="Calibri" panose="020F0502020204030204" pitchFamily="34" charset="0"/>
              </a:rPr>
              <a:t>Scale up your remote access infrastructure. </a:t>
            </a:r>
          </a:p>
          <a:p>
            <a:pPr marL="285750" indent="-285750" algn="just">
              <a:buFontTx/>
              <a:buChar char="-"/>
            </a:pPr>
            <a:r>
              <a:rPr lang="en-US" dirty="0">
                <a:solidFill>
                  <a:srgbClr val="000000"/>
                </a:solidFill>
                <a:latin typeface="Calibri" panose="020F0502020204030204" pitchFamily="34" charset="0"/>
              </a:rPr>
              <a:t>TSplus Gateway Portal (access to multiple servers from one place)</a:t>
            </a:r>
          </a:p>
          <a:p>
            <a:pPr marL="285750" indent="-285750" algn="just">
              <a:buFontTx/>
              <a:buChar char="-"/>
            </a:pPr>
            <a:r>
              <a:rPr lang="en-US" dirty="0"/>
              <a:t>Load Balancing</a:t>
            </a:r>
          </a:p>
          <a:p>
            <a:pPr marL="285750" indent="-285750" algn="just">
              <a:buFontTx/>
              <a:buChar char="-"/>
            </a:pPr>
            <a:r>
              <a:rPr lang="en-US" dirty="0"/>
              <a:t>Reverse Proxy</a:t>
            </a:r>
          </a:p>
          <a:p>
            <a:pPr marL="285750" indent="-285750" algn="just">
              <a:buFontTx/>
              <a:buChar char="-"/>
            </a:pPr>
            <a:endParaRPr lang="en-US" dirty="0"/>
          </a:p>
          <a:p>
            <a:pPr algn="just"/>
            <a:r>
              <a:rPr lang="en-US" b="1" dirty="0"/>
              <a:t>…And More:</a:t>
            </a:r>
          </a:p>
          <a:p>
            <a:pPr marL="285750" indent="-285750" algn="just">
              <a:buFontTx/>
              <a:buChar char="-"/>
            </a:pPr>
            <a:r>
              <a:rPr lang="en-US" dirty="0"/>
              <a:t>Web credentials</a:t>
            </a:r>
          </a:p>
          <a:p>
            <a:pPr marL="285750" indent="-285750" algn="just">
              <a:buFontTx/>
              <a:buChar char="-"/>
            </a:pPr>
            <a:r>
              <a:rPr lang="en-US" dirty="0"/>
              <a:t>Session Pre-launch</a:t>
            </a:r>
          </a:p>
          <a:p>
            <a:pPr marL="285750" indent="-285750" algn="just">
              <a:buFontTx/>
              <a:buChar char="-"/>
            </a:pPr>
            <a:r>
              <a:rPr lang="en-US" dirty="0"/>
              <a:t>File transfer and Clipboard</a:t>
            </a:r>
          </a:p>
          <a:p>
            <a:pPr marL="285750" indent="-285750" algn="just">
              <a:buFontTx/>
              <a:buChar char="-"/>
            </a:pPr>
            <a:r>
              <a:rPr lang="en-US"/>
              <a:t>Open on </a:t>
            </a:r>
            <a:r>
              <a:rPr lang="en-US" dirty="0"/>
              <a:t>Client</a:t>
            </a:r>
          </a:p>
          <a:p>
            <a:pPr marL="285750" indent="-285750" algn="just">
              <a:buFontTx/>
              <a:buChar char="-"/>
            </a:pPr>
            <a:r>
              <a:rPr lang="en-US" dirty="0"/>
              <a:t>Customer and Partners Licensing Portal</a:t>
            </a:r>
          </a:p>
          <a:p>
            <a:pPr marL="285750" indent="-285750" algn="just">
              <a:buFontTx/>
              <a:buChar char="-"/>
            </a:pPr>
            <a:endParaRPr lang="en-US" b="1" dirty="0"/>
          </a:p>
          <a:p>
            <a:pPr marL="285750" indent="-285750" algn="just">
              <a:buFontTx/>
              <a:buChar char="-"/>
            </a:pPr>
            <a:endParaRPr lang="en-US" b="1" dirty="0"/>
          </a:p>
        </p:txBody>
      </p:sp>
      <p:sp>
        <p:nvSpPr>
          <p:cNvPr id="33" name="ZoneTexte 32">
            <a:extLst>
              <a:ext uri="{FF2B5EF4-FFF2-40B4-BE49-F238E27FC236}">
                <a16:creationId xmlns:a16="http://schemas.microsoft.com/office/drawing/2014/main" id="{A35D96BA-D1A3-4646-BE13-21936739554F}"/>
              </a:ext>
            </a:extLst>
          </p:cNvPr>
          <p:cNvSpPr txBox="1"/>
          <p:nvPr/>
        </p:nvSpPr>
        <p:spPr>
          <a:xfrm>
            <a:off x="6574719" y="1618782"/>
            <a:ext cx="5268793" cy="11172289"/>
          </a:xfrm>
          <a:prstGeom prst="rect">
            <a:avLst/>
          </a:prstGeom>
          <a:noFill/>
          <a:ln>
            <a:noFill/>
          </a:ln>
        </p:spPr>
        <p:txBody>
          <a:bodyPr wrap="square" rtlCol="0">
            <a:spAutoFit/>
          </a:bodyPr>
          <a:lstStyle/>
          <a:p>
            <a:pPr algn="just"/>
            <a:r>
              <a:rPr lang="en-US" b="1" dirty="0"/>
              <a:t>Pre-Requisites: </a:t>
            </a:r>
          </a:p>
          <a:p>
            <a:pPr algn="just"/>
            <a:endParaRPr lang="en-US" b="1" dirty="0"/>
          </a:p>
          <a:p>
            <a:pPr algn="l"/>
            <a:r>
              <a:rPr lang="fr-FR" b="0" i="0" dirty="0">
                <a:solidFill>
                  <a:srgbClr val="212529"/>
                </a:solidFill>
                <a:effectLst/>
                <a:latin typeface="system-ui"/>
              </a:rPr>
              <a:t>1) Hardware</a:t>
            </a:r>
          </a:p>
          <a:p>
            <a:pPr algn="l"/>
            <a:r>
              <a:rPr lang="fr-FR" b="0" i="0" dirty="0">
                <a:solidFill>
                  <a:srgbClr val="212529"/>
                </a:solidFill>
                <a:effectLst/>
                <a:latin typeface="system-ui"/>
              </a:rPr>
              <a:t>TSplus </a:t>
            </a:r>
            <a:r>
              <a:rPr lang="fr-FR" b="0" i="0" dirty="0" err="1">
                <a:solidFill>
                  <a:srgbClr val="212529"/>
                </a:solidFill>
                <a:effectLst/>
                <a:latin typeface="system-ui"/>
              </a:rPr>
              <a:t>Remote</a:t>
            </a:r>
            <a:r>
              <a:rPr lang="fr-FR" b="0" i="0" dirty="0">
                <a:solidFill>
                  <a:srgbClr val="212529"/>
                </a:solidFill>
                <a:effectLst/>
                <a:latin typeface="system-ui"/>
              </a:rPr>
              <a:t> Access Server minimum </a:t>
            </a:r>
            <a:r>
              <a:rPr lang="fr-FR" b="0" i="0" dirty="0" err="1">
                <a:solidFill>
                  <a:srgbClr val="212529"/>
                </a:solidFill>
                <a:effectLst/>
                <a:latin typeface="system-ui"/>
              </a:rPr>
              <a:t>requirements</a:t>
            </a:r>
            <a:r>
              <a:rPr lang="fr-FR" b="0" i="0" dirty="0">
                <a:solidFill>
                  <a:srgbClr val="212529"/>
                </a:solidFill>
                <a:effectLst/>
                <a:latin typeface="system-ui"/>
              </a:rPr>
              <a:t>:</a:t>
            </a:r>
          </a:p>
          <a:p>
            <a:pPr algn="just"/>
            <a:endParaRPr lang="en-US" dirty="0"/>
          </a:p>
          <a:p>
            <a:pPr algn="just"/>
            <a:endParaRPr lang="en-US" dirty="0"/>
          </a:p>
          <a:p>
            <a:pPr algn="just"/>
            <a:endParaRPr lang="en-US" dirty="0"/>
          </a:p>
          <a:p>
            <a:pPr algn="just"/>
            <a:endParaRPr lang="en-US" dirty="0"/>
          </a:p>
          <a:p>
            <a:pPr algn="just"/>
            <a:endParaRPr lang="en-US" dirty="0"/>
          </a:p>
          <a:p>
            <a:pPr algn="just"/>
            <a:endParaRPr lang="en-US" dirty="0"/>
          </a:p>
          <a:p>
            <a:pPr algn="just"/>
            <a:endParaRPr lang="en-US" dirty="0"/>
          </a:p>
          <a:p>
            <a:pPr algn="just"/>
            <a:endParaRPr lang="en-US" dirty="0"/>
          </a:p>
          <a:p>
            <a:pPr algn="just"/>
            <a:endParaRPr lang="en-US" dirty="0"/>
          </a:p>
          <a:p>
            <a:pPr algn="just"/>
            <a:endParaRPr lang="en-US" dirty="0"/>
          </a:p>
          <a:p>
            <a:pPr algn="just"/>
            <a:endParaRPr lang="en-US" dirty="0"/>
          </a:p>
          <a:p>
            <a:pPr algn="just"/>
            <a:endParaRPr lang="en-US" dirty="0"/>
          </a:p>
          <a:p>
            <a:pPr algn="l"/>
            <a:r>
              <a:rPr lang="en-US" dirty="0"/>
              <a:t>2) Operating system</a:t>
            </a:r>
          </a:p>
          <a:p>
            <a:pPr algn="l"/>
            <a:r>
              <a:rPr lang="en-US" dirty="0"/>
              <a:t>Your server must use one of the following operating systems:</a:t>
            </a:r>
          </a:p>
          <a:p>
            <a:pPr marL="285750" indent="-285750" algn="l">
              <a:buFontTx/>
              <a:buChar char="-"/>
            </a:pPr>
            <a:r>
              <a:rPr lang="en-US" dirty="0"/>
              <a:t>Windows 7 Service Pack 1, 8/8.1, 10 Pro, or 11 Pro</a:t>
            </a:r>
          </a:p>
          <a:p>
            <a:pPr marL="285750" indent="-285750" algn="l">
              <a:buFontTx/>
              <a:buChar char="-"/>
            </a:pPr>
            <a:r>
              <a:rPr lang="en-US" dirty="0"/>
              <a:t>Windows Server 2008 R2 Service Pack 1, Server 2012 or 2012 R2, Server 2016, Server 2019 or Server 2022</a:t>
            </a:r>
          </a:p>
          <a:p>
            <a:pPr algn="l"/>
            <a:r>
              <a:rPr lang="en-US" dirty="0"/>
              <a:t>Both 32 and 64 bit operating systems are supported.</a:t>
            </a:r>
          </a:p>
          <a:p>
            <a:pPr algn="l"/>
            <a:r>
              <a:rPr lang="en-US" dirty="0"/>
              <a:t>The required framework is .NET version 4.5.2 for all supported Windows versions.</a:t>
            </a:r>
          </a:p>
          <a:p>
            <a:pPr algn="l"/>
            <a:r>
              <a:rPr lang="en-US" dirty="0"/>
              <a:t>Make sure the RDS/Terminal Services and RDS/</a:t>
            </a:r>
          </a:p>
          <a:p>
            <a:pPr algn="l"/>
            <a:r>
              <a:rPr lang="en-US" dirty="0"/>
              <a:t>Terminal Services Licensing server roles are not installed. </a:t>
            </a:r>
          </a:p>
          <a:p>
            <a:pPr algn="l"/>
            <a:r>
              <a:rPr lang="en-US" dirty="0"/>
              <a:t>Windows Home</a:t>
            </a:r>
            <a:r>
              <a:rPr lang="en-US"/>
              <a:t>/Family </a:t>
            </a:r>
            <a:r>
              <a:rPr lang="en-US" dirty="0"/>
              <a:t>Editions are not supported.</a:t>
            </a:r>
          </a:p>
          <a:p>
            <a:pPr algn="l"/>
            <a:endParaRPr lang="en-US" dirty="0"/>
          </a:p>
          <a:p>
            <a:pPr algn="just"/>
            <a:r>
              <a:rPr lang="en-US" dirty="0"/>
              <a:t>3) Network parameters</a:t>
            </a:r>
          </a:p>
          <a:p>
            <a:pPr algn="just"/>
            <a:r>
              <a:rPr lang="en-US" dirty="0"/>
              <a:t>The Remote Access Server must have a static private IP address</a:t>
            </a:r>
          </a:p>
          <a:p>
            <a:pPr algn="just"/>
            <a:r>
              <a:rPr lang="en-US" dirty="0"/>
              <a:t>The TCP RDP port (by default 3389) must be opened both ways on your firewall.</a:t>
            </a:r>
          </a:p>
          <a:p>
            <a:pPr algn="just"/>
            <a:endParaRPr lang="en-US" dirty="0"/>
          </a:p>
          <a:p>
            <a:pPr algn="just"/>
            <a:r>
              <a:rPr lang="en-US" b="0" i="0" dirty="0">
                <a:solidFill>
                  <a:srgbClr val="212529"/>
                </a:solidFill>
                <a:effectLst/>
                <a:latin typeface="system-ui"/>
              </a:rPr>
              <a:t>The trial version of Remote Access is the fully-featured Enterprise Edition. It is licensed for up to 5 concurrent users for a period of 15 days.</a:t>
            </a:r>
            <a:endParaRPr lang="en-US" dirty="0"/>
          </a:p>
        </p:txBody>
      </p:sp>
      <p:sp>
        <p:nvSpPr>
          <p:cNvPr id="34" name="ZoneTexte 33">
            <a:extLst>
              <a:ext uri="{FF2B5EF4-FFF2-40B4-BE49-F238E27FC236}">
                <a16:creationId xmlns:a16="http://schemas.microsoft.com/office/drawing/2014/main" id="{462EBADB-7F51-4BBF-9A1A-7579AD83EC3C}"/>
              </a:ext>
            </a:extLst>
          </p:cNvPr>
          <p:cNvSpPr txBox="1"/>
          <p:nvPr/>
        </p:nvSpPr>
        <p:spPr>
          <a:xfrm>
            <a:off x="4491915" y="15651931"/>
            <a:ext cx="3645385" cy="369332"/>
          </a:xfrm>
          <a:prstGeom prst="rect">
            <a:avLst/>
          </a:prstGeom>
          <a:noFill/>
        </p:spPr>
        <p:txBody>
          <a:bodyPr wrap="square" rtlCol="0">
            <a:spAutoFit/>
          </a:bodyPr>
          <a:lstStyle/>
          <a:p>
            <a:pPr algn="ctr"/>
            <a:r>
              <a:rPr lang="fr-FR" dirty="0"/>
              <a:t>https://tsplus.net/remote-access</a:t>
            </a:r>
          </a:p>
        </p:txBody>
      </p:sp>
      <p:pic>
        <p:nvPicPr>
          <p:cNvPr id="35" name="Image 34">
            <a:extLst>
              <a:ext uri="{FF2B5EF4-FFF2-40B4-BE49-F238E27FC236}">
                <a16:creationId xmlns:a16="http://schemas.microsoft.com/office/drawing/2014/main" id="{16AEFAE1-09F6-4EC2-9679-223D5202E315}"/>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1043410" y="15372227"/>
            <a:ext cx="762002" cy="571501"/>
          </a:xfrm>
          <a:prstGeom prst="rect">
            <a:avLst/>
          </a:prstGeom>
        </p:spPr>
      </p:pic>
      <p:graphicFrame>
        <p:nvGraphicFramePr>
          <p:cNvPr id="2" name="Tableau 3">
            <a:extLst>
              <a:ext uri="{FF2B5EF4-FFF2-40B4-BE49-F238E27FC236}">
                <a16:creationId xmlns:a16="http://schemas.microsoft.com/office/drawing/2014/main" id="{EE0C3721-E746-4301-B839-48AB5339BBD5}"/>
              </a:ext>
            </a:extLst>
          </p:cNvPr>
          <p:cNvGraphicFramePr>
            <a:graphicFrameLocks noGrp="1"/>
          </p:cNvGraphicFramePr>
          <p:nvPr>
            <p:extLst>
              <p:ext uri="{D42A27DB-BD31-4B8C-83A1-F6EECF244321}">
                <p14:modId xmlns:p14="http://schemas.microsoft.com/office/powerpoint/2010/main" val="273969639"/>
              </p:ext>
            </p:extLst>
          </p:nvPr>
        </p:nvGraphicFramePr>
        <p:xfrm>
          <a:off x="6631312" y="12745296"/>
          <a:ext cx="5457371" cy="2287787"/>
        </p:xfrm>
        <a:graphic>
          <a:graphicData uri="http://schemas.openxmlformats.org/drawingml/2006/table">
            <a:tbl>
              <a:tblPr firstRow="1" bandRow="1">
                <a:tableStyleId>{5C22544A-7EE6-4342-B048-85BDC9FD1C3A}</a:tableStyleId>
              </a:tblPr>
              <a:tblGrid>
                <a:gridCol w="5457371">
                  <a:extLst>
                    <a:ext uri="{9D8B030D-6E8A-4147-A177-3AD203B41FA5}">
                      <a16:colId xmlns:a16="http://schemas.microsoft.com/office/drawing/2014/main" val="3847314733"/>
                    </a:ext>
                  </a:extLst>
                </a:gridCol>
              </a:tblGrid>
              <a:tr h="1830587">
                <a:tc>
                  <a:txBody>
                    <a:bodyPr/>
                    <a:lstStyle/>
                    <a:p>
                      <a:pPr algn="ctr"/>
                      <a:r>
                        <a:rPr lang="fr-FR" dirty="0">
                          <a:solidFill>
                            <a:schemeClr val="tx1"/>
                          </a:solidFill>
                        </a:rPr>
                        <a:t>Contact us</a:t>
                      </a:r>
                    </a:p>
                    <a:p>
                      <a:pPr algn="l"/>
                      <a:r>
                        <a:rPr lang="fr-FR" dirty="0">
                          <a:solidFill>
                            <a:schemeClr val="tx1"/>
                          </a:solidFill>
                        </a:rPr>
                        <a:t>   </a:t>
                      </a:r>
                      <a:r>
                        <a:rPr lang="fr-FR" sz="2000" b="0" dirty="0">
                          <a:solidFill>
                            <a:schemeClr val="tx1"/>
                          </a:solidFill>
                        </a:rPr>
                        <a:t>TSplus corporation</a:t>
                      </a:r>
                    </a:p>
                    <a:p>
                      <a:r>
                        <a:rPr lang="fr-FR" sz="2000" b="0" i="0" kern="1200" dirty="0">
                          <a:solidFill>
                            <a:schemeClr val="tx1"/>
                          </a:solidFill>
                          <a:effectLst/>
                          <a:latin typeface="+mn-lt"/>
                          <a:ea typeface="+mn-ea"/>
                          <a:cs typeface="+mn-cs"/>
                        </a:rPr>
                        <a:t>    300 Spectrum Center Drive,</a:t>
                      </a:r>
                      <a:br>
                        <a:rPr lang="fr-FR" sz="2000" b="0" i="0" kern="1200" dirty="0">
                          <a:solidFill>
                            <a:schemeClr val="tx1"/>
                          </a:solidFill>
                          <a:effectLst/>
                          <a:latin typeface="+mn-lt"/>
                          <a:ea typeface="+mn-ea"/>
                          <a:cs typeface="+mn-cs"/>
                        </a:rPr>
                      </a:br>
                      <a:r>
                        <a:rPr lang="fr-FR" sz="2000" b="0" i="0" kern="1200" dirty="0">
                          <a:solidFill>
                            <a:schemeClr val="tx1"/>
                          </a:solidFill>
                          <a:effectLst/>
                          <a:latin typeface="+mn-lt"/>
                          <a:ea typeface="+mn-ea"/>
                          <a:cs typeface="+mn-cs"/>
                        </a:rPr>
                        <a:t>    Irvine, CA 92618, USA</a:t>
                      </a:r>
                      <a:br>
                        <a:rPr lang="fr-FR" sz="2000" b="0" i="0" kern="1200" dirty="0">
                          <a:solidFill>
                            <a:schemeClr val="tx1"/>
                          </a:solidFill>
                          <a:effectLst/>
                          <a:latin typeface="+mn-lt"/>
                          <a:ea typeface="+mn-ea"/>
                          <a:cs typeface="+mn-cs"/>
                        </a:rPr>
                      </a:br>
                      <a:r>
                        <a:rPr lang="fr-FR" sz="2000" b="0" i="0" kern="1200" dirty="0">
                          <a:solidFill>
                            <a:schemeClr val="tx1"/>
                          </a:solidFill>
                          <a:effectLst/>
                          <a:latin typeface="+mn-lt"/>
                          <a:ea typeface="+mn-ea"/>
                          <a:cs typeface="+mn-cs"/>
                        </a:rPr>
                        <a:t>    +1 949-561-1771</a:t>
                      </a:r>
                      <a:endParaRPr lang="fr-FR" b="0" i="0" u="none" dirty="0">
                        <a:solidFill>
                          <a:schemeClr val="tx1"/>
                        </a:solidFill>
                      </a:endParaRPr>
                    </a:p>
                  </a:txBody>
                  <a:tcPr>
                    <a:solidFill>
                      <a:schemeClr val="bg1"/>
                    </a:solidFill>
                  </a:tcPr>
                </a:tc>
                <a:extLst>
                  <a:ext uri="{0D108BD9-81ED-4DB2-BD59-A6C34878D82A}">
                    <a16:rowId xmlns:a16="http://schemas.microsoft.com/office/drawing/2014/main" val="3384736062"/>
                  </a:ext>
                </a:extLst>
              </a:tr>
              <a:tr h="338998">
                <a:tc>
                  <a:txBody>
                    <a:bodyPr/>
                    <a:lstStyle/>
                    <a:p>
                      <a:endParaRPr lang="fr-FR" b="0" i="0" u="none" dirty="0">
                        <a:solidFill>
                          <a:schemeClr val="tx1"/>
                        </a:solidFill>
                      </a:endParaRPr>
                    </a:p>
                  </a:txBody>
                  <a:tcPr>
                    <a:solidFill>
                      <a:schemeClr val="bg1"/>
                    </a:solidFill>
                  </a:tcPr>
                </a:tc>
                <a:extLst>
                  <a:ext uri="{0D108BD9-81ED-4DB2-BD59-A6C34878D82A}">
                    <a16:rowId xmlns:a16="http://schemas.microsoft.com/office/drawing/2014/main" val="4213105600"/>
                  </a:ext>
                </a:extLst>
              </a:tr>
            </a:tbl>
          </a:graphicData>
        </a:graphic>
      </p:graphicFrame>
      <p:pic>
        <p:nvPicPr>
          <p:cNvPr id="15" name="Image 14">
            <a:extLst>
              <a:ext uri="{FF2B5EF4-FFF2-40B4-BE49-F238E27FC236}">
                <a16:creationId xmlns:a16="http://schemas.microsoft.com/office/drawing/2014/main" id="{FFB80379-1C83-435E-A71C-27459A797C34}"/>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618552" y="562633"/>
            <a:ext cx="2429448" cy="437301"/>
          </a:xfrm>
          <a:prstGeom prst="rect">
            <a:avLst/>
          </a:prstGeom>
        </p:spPr>
      </p:pic>
      <p:sp>
        <p:nvSpPr>
          <p:cNvPr id="21" name="Rectangle 20">
            <a:extLst>
              <a:ext uri="{FF2B5EF4-FFF2-40B4-BE49-F238E27FC236}">
                <a16:creationId xmlns:a16="http://schemas.microsoft.com/office/drawing/2014/main" id="{54DCA066-F7C7-4645-93DE-E20930B4675D}"/>
              </a:ext>
            </a:extLst>
          </p:cNvPr>
          <p:cNvSpPr/>
          <p:nvPr/>
        </p:nvSpPr>
        <p:spPr>
          <a:xfrm>
            <a:off x="6631312" y="12684577"/>
            <a:ext cx="4911767" cy="24674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4" name="Connecteur droit 3">
            <a:extLst>
              <a:ext uri="{FF2B5EF4-FFF2-40B4-BE49-F238E27FC236}">
                <a16:creationId xmlns:a16="http://schemas.microsoft.com/office/drawing/2014/main" id="{CA25D9E0-18BE-443A-A726-AF6E18062770}"/>
              </a:ext>
            </a:extLst>
          </p:cNvPr>
          <p:cNvCxnSpPr>
            <a:cxnSpLocks/>
          </p:cNvCxnSpPr>
          <p:nvPr/>
        </p:nvCxnSpPr>
        <p:spPr>
          <a:xfrm>
            <a:off x="6236853" y="5597912"/>
            <a:ext cx="0" cy="94605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6" name="Image 5">
            <a:extLst>
              <a:ext uri="{FF2B5EF4-FFF2-40B4-BE49-F238E27FC236}">
                <a16:creationId xmlns:a16="http://schemas.microsoft.com/office/drawing/2014/main" id="{D53AB8AB-FAA7-B5CE-C7A4-27F2C4C2FCEA}"/>
              </a:ext>
            </a:extLst>
          </p:cNvPr>
          <p:cNvPicPr>
            <a:picLocks noChangeAspect="1"/>
          </p:cNvPicPr>
          <p:nvPr/>
        </p:nvPicPr>
        <p:blipFill>
          <a:blip r:embed="rId5"/>
          <a:stretch>
            <a:fillRect/>
          </a:stretch>
        </p:blipFill>
        <p:spPr>
          <a:xfrm>
            <a:off x="487700" y="1735184"/>
            <a:ext cx="5468631" cy="3651195"/>
          </a:xfrm>
          <a:prstGeom prst="rect">
            <a:avLst/>
          </a:prstGeom>
          <a:effectLst>
            <a:outerShdw blurRad="50800" dist="38100" dir="5400000" algn="t" rotWithShape="0">
              <a:prstClr val="black">
                <a:alpha val="40000"/>
              </a:prstClr>
            </a:outerShdw>
          </a:effectLst>
        </p:spPr>
      </p:pic>
      <p:graphicFrame>
        <p:nvGraphicFramePr>
          <p:cNvPr id="8" name="Tableau 7">
            <a:extLst>
              <a:ext uri="{FF2B5EF4-FFF2-40B4-BE49-F238E27FC236}">
                <a16:creationId xmlns:a16="http://schemas.microsoft.com/office/drawing/2014/main" id="{3B2EBB1D-4B4C-A365-8094-A51F962BB551}"/>
              </a:ext>
            </a:extLst>
          </p:cNvPr>
          <p:cNvGraphicFramePr>
            <a:graphicFrameLocks noGrp="1"/>
          </p:cNvGraphicFramePr>
          <p:nvPr>
            <p:extLst>
              <p:ext uri="{D42A27DB-BD31-4B8C-83A1-F6EECF244321}">
                <p14:modId xmlns:p14="http://schemas.microsoft.com/office/powerpoint/2010/main" val="3264095281"/>
              </p:ext>
            </p:extLst>
          </p:nvPr>
        </p:nvGraphicFramePr>
        <p:xfrm>
          <a:off x="6715572" y="3087370"/>
          <a:ext cx="4949428" cy="2846070"/>
        </p:xfrm>
        <a:graphic>
          <a:graphicData uri="http://schemas.openxmlformats.org/drawingml/2006/table">
            <a:tbl>
              <a:tblPr/>
              <a:tblGrid>
                <a:gridCol w="2474714">
                  <a:extLst>
                    <a:ext uri="{9D8B030D-6E8A-4147-A177-3AD203B41FA5}">
                      <a16:colId xmlns:a16="http://schemas.microsoft.com/office/drawing/2014/main" val="2320699960"/>
                    </a:ext>
                  </a:extLst>
                </a:gridCol>
                <a:gridCol w="2474714">
                  <a:extLst>
                    <a:ext uri="{9D8B030D-6E8A-4147-A177-3AD203B41FA5}">
                      <a16:colId xmlns:a16="http://schemas.microsoft.com/office/drawing/2014/main" val="2020500271"/>
                    </a:ext>
                  </a:extLst>
                </a:gridCol>
              </a:tblGrid>
              <a:tr h="196716">
                <a:tc>
                  <a:txBody>
                    <a:bodyPr/>
                    <a:lstStyle/>
                    <a:p>
                      <a:pPr algn="l"/>
                      <a:r>
                        <a:rPr lang="fr-FR" sz="1200">
                          <a:effectLst/>
                        </a:rPr>
                        <a:t>Number of users</a:t>
                      </a:r>
                    </a:p>
                  </a:txBody>
                  <a:tcPr marL="28575" marR="28575" marT="28575" marB="28575"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c>
                  <a:txBody>
                    <a:bodyPr/>
                    <a:lstStyle/>
                    <a:p>
                      <a:pPr algn="l"/>
                      <a:r>
                        <a:rPr lang="en-US" sz="1200" dirty="0">
                          <a:effectLst/>
                        </a:rPr>
                        <a:t>Windows Server2008 to 2022</a:t>
                      </a:r>
                    </a:p>
                    <a:p>
                      <a:pPr algn="l"/>
                      <a:r>
                        <a:rPr lang="en-US" sz="1200" dirty="0">
                          <a:effectLst/>
                        </a:rPr>
                        <a:t>or 7 to 11 Pro</a:t>
                      </a:r>
                    </a:p>
                  </a:txBody>
                  <a:tcPr marL="28575" marR="28575" marT="28575" marB="28575"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extLst>
                  <a:ext uri="{0D108BD9-81ED-4DB2-BD59-A6C34878D82A}">
                    <a16:rowId xmlns:a16="http://schemas.microsoft.com/office/drawing/2014/main" val="484762354"/>
                  </a:ext>
                </a:extLst>
              </a:tr>
              <a:tr h="496473">
                <a:tc>
                  <a:txBody>
                    <a:bodyPr/>
                    <a:lstStyle/>
                    <a:p>
                      <a:r>
                        <a:rPr lang="fr-FR" sz="1200" dirty="0">
                          <a:effectLst/>
                        </a:rPr>
                        <a:t>3 - 5</a:t>
                      </a:r>
                    </a:p>
                  </a:txBody>
                  <a:tcPr marL="28575" marR="28575" marT="28575" marB="28575"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c>
                  <a:txBody>
                    <a:bodyPr/>
                    <a:lstStyle/>
                    <a:p>
                      <a:r>
                        <a:rPr lang="en-US" sz="1200" dirty="0">
                          <a:effectLst/>
                        </a:rPr>
                        <a:t>I5 or above</a:t>
                      </a:r>
                      <a:br>
                        <a:rPr lang="en-US" sz="1200" dirty="0">
                          <a:effectLst/>
                        </a:rPr>
                      </a:br>
                      <a:r>
                        <a:rPr lang="en-US" sz="1200" dirty="0">
                          <a:effectLst/>
                        </a:rPr>
                        <a:t>4 GB RAM</a:t>
                      </a:r>
                      <a:br>
                        <a:rPr lang="en-US" sz="1200" dirty="0">
                          <a:effectLst/>
                        </a:rPr>
                      </a:br>
                      <a:r>
                        <a:rPr lang="en-US" sz="1200" dirty="0">
                          <a:effectLst/>
                        </a:rPr>
                        <a:t>One CPU 2 GHZ</a:t>
                      </a:r>
                    </a:p>
                  </a:txBody>
                  <a:tcPr marL="28575" marR="28575" marT="28575" marB="28575"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extLst>
                  <a:ext uri="{0D108BD9-81ED-4DB2-BD59-A6C34878D82A}">
                    <a16:rowId xmlns:a16="http://schemas.microsoft.com/office/drawing/2014/main" val="2089121914"/>
                  </a:ext>
                </a:extLst>
              </a:tr>
              <a:tr h="496473">
                <a:tc>
                  <a:txBody>
                    <a:bodyPr/>
                    <a:lstStyle/>
                    <a:p>
                      <a:r>
                        <a:rPr lang="fr-FR" sz="1200" dirty="0">
                          <a:effectLst/>
                        </a:rPr>
                        <a:t>10</a:t>
                      </a:r>
                    </a:p>
                  </a:txBody>
                  <a:tcPr marL="28575" marR="28575" marT="28575" marB="28575"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c>
                  <a:txBody>
                    <a:bodyPr/>
                    <a:lstStyle/>
                    <a:p>
                      <a:r>
                        <a:rPr lang="en-US" sz="1200" dirty="0">
                          <a:effectLst/>
                        </a:rPr>
                        <a:t>I5 or above</a:t>
                      </a:r>
                      <a:br>
                        <a:rPr lang="en-US" sz="1200" dirty="0">
                          <a:effectLst/>
                        </a:rPr>
                      </a:br>
                      <a:r>
                        <a:rPr lang="en-US" sz="1200" dirty="0">
                          <a:effectLst/>
                        </a:rPr>
                        <a:t>8 GB RAM</a:t>
                      </a:r>
                      <a:br>
                        <a:rPr lang="en-US" sz="1200" dirty="0">
                          <a:effectLst/>
                        </a:rPr>
                      </a:br>
                      <a:r>
                        <a:rPr lang="en-US" sz="1200" dirty="0">
                          <a:effectLst/>
                        </a:rPr>
                        <a:t>One CPU 2 GHZ</a:t>
                      </a:r>
                    </a:p>
                  </a:txBody>
                  <a:tcPr marL="28575" marR="28575" marT="28575" marB="28575"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extLst>
                  <a:ext uri="{0D108BD9-81ED-4DB2-BD59-A6C34878D82A}">
                    <a16:rowId xmlns:a16="http://schemas.microsoft.com/office/drawing/2014/main" val="1340726706"/>
                  </a:ext>
                </a:extLst>
              </a:tr>
              <a:tr h="496473">
                <a:tc>
                  <a:txBody>
                    <a:bodyPr/>
                    <a:lstStyle/>
                    <a:p>
                      <a:r>
                        <a:rPr lang="fr-FR" sz="1200" dirty="0">
                          <a:effectLst/>
                        </a:rPr>
                        <a:t>25</a:t>
                      </a:r>
                    </a:p>
                  </a:txBody>
                  <a:tcPr marL="28575" marR="28575" marT="28575" marB="28575"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c>
                  <a:txBody>
                    <a:bodyPr/>
                    <a:lstStyle/>
                    <a:p>
                      <a:r>
                        <a:rPr lang="en-US" sz="1200" dirty="0">
                          <a:effectLst/>
                        </a:rPr>
                        <a:t>I7 or Xeon</a:t>
                      </a:r>
                    </a:p>
                    <a:p>
                      <a:r>
                        <a:rPr lang="en-US" sz="1200" dirty="0">
                          <a:effectLst/>
                        </a:rPr>
                        <a:t>16 GB RAM</a:t>
                      </a:r>
                      <a:br>
                        <a:rPr lang="en-US" sz="1200" dirty="0">
                          <a:effectLst/>
                        </a:rPr>
                      </a:br>
                      <a:r>
                        <a:rPr lang="en-US" sz="1200" dirty="0">
                          <a:effectLst/>
                        </a:rPr>
                        <a:t>One CPU</a:t>
                      </a:r>
                    </a:p>
                  </a:txBody>
                  <a:tcPr marL="28575" marR="28575" marT="28575" marB="28575"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extLst>
                  <a:ext uri="{0D108BD9-81ED-4DB2-BD59-A6C34878D82A}">
                    <a16:rowId xmlns:a16="http://schemas.microsoft.com/office/drawing/2014/main" val="3014558899"/>
                  </a:ext>
                </a:extLst>
              </a:tr>
              <a:tr h="496473">
                <a:tc>
                  <a:txBody>
                    <a:bodyPr/>
                    <a:lstStyle/>
                    <a:p>
                      <a:r>
                        <a:rPr lang="fr-FR" sz="1200" dirty="0">
                          <a:effectLst/>
                        </a:rPr>
                        <a:t>50 and </a:t>
                      </a:r>
                      <a:r>
                        <a:rPr lang="fr-FR" sz="1200" dirty="0" err="1">
                          <a:effectLst/>
                        </a:rPr>
                        <a:t>above</a:t>
                      </a:r>
                      <a:endParaRPr lang="fr-FR" sz="1200" dirty="0">
                        <a:effectLst/>
                      </a:endParaRPr>
                    </a:p>
                  </a:txBody>
                  <a:tcPr marL="28575" marR="28575" marT="28575" marB="28575"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c>
                  <a:txBody>
                    <a:bodyPr/>
                    <a:lstStyle/>
                    <a:p>
                      <a:r>
                        <a:rPr lang="en-US" sz="1200" dirty="0">
                          <a:effectLst/>
                        </a:rPr>
                        <a:t>Dual CPU</a:t>
                      </a:r>
                    </a:p>
                    <a:p>
                      <a:r>
                        <a:rPr lang="en-US" sz="1200" dirty="0">
                          <a:effectLst/>
                        </a:rPr>
                        <a:t>32 GB RAM</a:t>
                      </a:r>
                      <a:br>
                        <a:rPr lang="en-US" sz="1200" dirty="0">
                          <a:effectLst/>
                        </a:rPr>
                      </a:br>
                      <a:r>
                        <a:rPr lang="en-US" sz="1200" dirty="0">
                          <a:effectLst/>
                        </a:rPr>
                        <a:t>SSD Disk dedicated to the system</a:t>
                      </a:r>
                    </a:p>
                  </a:txBody>
                  <a:tcPr marL="28575" marR="28575" marT="28575" marB="28575"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extLst>
                  <a:ext uri="{0D108BD9-81ED-4DB2-BD59-A6C34878D82A}">
                    <a16:rowId xmlns:a16="http://schemas.microsoft.com/office/drawing/2014/main" val="948905225"/>
                  </a:ext>
                </a:extLst>
              </a:tr>
            </a:tbl>
          </a:graphicData>
        </a:graphic>
      </p:graphicFrame>
    </p:spTree>
    <p:extLst>
      <p:ext uri="{BB962C8B-B14F-4D97-AF65-F5344CB8AC3E}">
        <p14:creationId xmlns:p14="http://schemas.microsoft.com/office/powerpoint/2010/main" val="1337139683"/>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Product datasheet mockup</Template>
  <TotalTime>1385</TotalTime>
  <Words>884</Words>
  <Application>Microsoft Office PowerPoint</Application>
  <PresentationFormat>Personnalisé</PresentationFormat>
  <Paragraphs>121</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system-ui</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Dominique Benoit</dc:creator>
  <cp:lastModifiedBy>Floriane Mer</cp:lastModifiedBy>
  <cp:revision>24</cp:revision>
  <dcterms:created xsi:type="dcterms:W3CDTF">2022-06-30T06:48:20Z</dcterms:created>
  <dcterms:modified xsi:type="dcterms:W3CDTF">2022-12-14T18:13:14Z</dcterms:modified>
</cp:coreProperties>
</file>