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7" r:id="rId6"/>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CCE07C-D2D6-FB42-BC35-F403354F1919}" v="12" dt="2022-11-04T09:23:13.495"/>
    <p1510:client id="{2314B04B-00E6-4FC2-E0D2-AB6B9D3B2271}" v="421" dt="2022-11-07T10:05:12.346"/>
    <p1510:client id="{29D7770C-E2D4-F49D-D882-C4FC6311D0EE}" v="45" dt="2022-11-04T09:58:02.719"/>
    <p1510:client id="{F696319F-70B6-05E5-4003-2517247870D4}" v="1565" dt="2022-11-02T16:18:46.90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8" d="100"/>
          <a:sy n="38" d="100"/>
        </p:scale>
        <p:origin x="15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fr-FR"/>
              <a:t>Modifiez le style du titre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99632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07510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1112965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979889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fr-FR"/>
              <a:t>Modifiez le style du titre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17769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51719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4" name="Content Placeholder 3"/>
          <p:cNvSpPr>
            <a:spLocks noGrp="1"/>
          </p:cNvSpPr>
          <p:nvPr>
            <p:ph sz="half" idx="2"/>
          </p:nvPr>
        </p:nvSpPr>
        <p:spPr>
          <a:xfrm>
            <a:off x="839789" y="5937956"/>
            <a:ext cx="5157787" cy="87338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6" name="Content Placeholder 5"/>
          <p:cNvSpPr>
            <a:spLocks noGrp="1"/>
          </p:cNvSpPr>
          <p:nvPr>
            <p:ph sz="quarter" idx="4"/>
          </p:nvPr>
        </p:nvSpPr>
        <p:spPr>
          <a:xfrm>
            <a:off x="6172201" y="5937956"/>
            <a:ext cx="5183188" cy="87338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1408266-5267-40BC-BF65-D028F6B334B2}" type="datetimeFigureOut">
              <a:rPr lang="fr-FR" smtClean="0"/>
              <a:t>14/12/2022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3319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1408266-5267-40BC-BF65-D028F6B334B2}" type="datetimeFigureOut">
              <a:rPr lang="fr-FR" smtClean="0"/>
              <a:t>14/12/2022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91135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08266-5267-40BC-BF65-D028F6B334B2}" type="datetimeFigureOut">
              <a:rPr lang="fr-FR" smtClean="0"/>
              <a:t>14/12/2022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396122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a:t>Modifiez le style du titre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10350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60457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71408266-5267-40BC-BF65-D028F6B334B2}" type="datetimeFigureOut">
              <a:rPr lang="fr-FR" smtClean="0"/>
              <a:t>14/12/2022</a:t>
            </a:fld>
            <a:endParaRPr lang="fr-FR"/>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F8E8838-E930-4816-A15F-32A3D2F322A2}" type="slidenum">
              <a:rPr lang="fr-FR" smtClean="0"/>
              <a:t>‹N°›</a:t>
            </a:fld>
            <a:endParaRPr lang="fr-FR"/>
          </a:p>
        </p:txBody>
      </p:sp>
    </p:spTree>
    <p:extLst>
      <p:ext uri="{BB962C8B-B14F-4D97-AF65-F5344CB8AC3E}">
        <p14:creationId xmlns:p14="http://schemas.microsoft.com/office/powerpoint/2010/main" val="26436980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735588A-3077-E824-F799-E1DFA17746B4}"/>
              </a:ext>
            </a:extLst>
          </p:cNvPr>
          <p:cNvSpPr/>
          <p:nvPr/>
        </p:nvSpPr>
        <p:spPr>
          <a:xfrm>
            <a:off x="348033" y="6326301"/>
            <a:ext cx="5966575" cy="9100583"/>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7" name="Image 6" descr="Une image contenant ciel&#10;&#10;Description générée automatiquement">
            <a:extLst>
              <a:ext uri="{FF2B5EF4-FFF2-40B4-BE49-F238E27FC236}">
                <a16:creationId xmlns:a16="http://schemas.microsoft.com/office/drawing/2014/main" id="{6FFDA1C5-4C37-9F04-5195-CF0F245343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924090"/>
          </a:xfrm>
          <a:prstGeom prst="rect">
            <a:avLst/>
          </a:prstGeom>
        </p:spPr>
      </p:pic>
      <p:sp>
        <p:nvSpPr>
          <p:cNvPr id="11" name="ZoneTexte 10">
            <a:extLst>
              <a:ext uri="{FF2B5EF4-FFF2-40B4-BE49-F238E27FC236}">
                <a16:creationId xmlns:a16="http://schemas.microsoft.com/office/drawing/2014/main" id="{F6836113-19F4-BC9A-A2C0-1079428F48CF}"/>
              </a:ext>
            </a:extLst>
          </p:cNvPr>
          <p:cNvSpPr txBox="1"/>
          <p:nvPr/>
        </p:nvSpPr>
        <p:spPr>
          <a:xfrm>
            <a:off x="444282" y="6168319"/>
            <a:ext cx="5774075" cy="9787295"/>
          </a:xfrm>
          <a:prstGeom prst="rect">
            <a:avLst/>
          </a:prstGeom>
          <a:noFill/>
          <a:ln>
            <a:noFill/>
          </a:ln>
        </p:spPr>
        <p:txBody>
          <a:bodyPr wrap="square" lIns="91440" tIns="45720" rIns="91440" bIns="45720" rtlCol="0" anchor="t">
            <a:spAutoFit/>
          </a:bodyPr>
          <a:lstStyle/>
          <a:p>
            <a:r>
              <a:rPr lang="en-US" b="1" dirty="0">
                <a:solidFill>
                  <a:srgbClr val="000000"/>
                </a:solidFill>
                <a:latin typeface="Calibri"/>
                <a:cs typeface="Calibri"/>
              </a:rPr>
              <a:t>R</a:t>
            </a:r>
            <a:r>
              <a:rPr lang="en-US" b="1" i="0" dirty="0">
                <a:solidFill>
                  <a:srgbClr val="000000"/>
                </a:solidFill>
                <a:effectLst/>
                <a:latin typeface="Calibri"/>
                <a:cs typeface="Calibri"/>
              </a:rPr>
              <a:t>emote Desktop control and Screen </a:t>
            </a:r>
            <a:r>
              <a:rPr lang="en-US" b="1" dirty="0">
                <a:solidFill>
                  <a:srgbClr val="000000"/>
                </a:solidFill>
                <a:latin typeface="Calibri"/>
                <a:cs typeface="Calibri"/>
              </a:rPr>
              <a:t>S</a:t>
            </a:r>
            <a:r>
              <a:rPr lang="en-US" b="1" i="0" dirty="0">
                <a:solidFill>
                  <a:srgbClr val="000000"/>
                </a:solidFill>
                <a:effectLst/>
                <a:latin typeface="Calibri"/>
                <a:cs typeface="Calibri"/>
              </a:rPr>
              <a:t>haring </a:t>
            </a:r>
            <a:r>
              <a:rPr lang="en-US" b="1" dirty="0">
                <a:solidFill>
                  <a:srgbClr val="000000"/>
                </a:solidFill>
                <a:latin typeface="Calibri"/>
                <a:cs typeface="Calibri"/>
              </a:rPr>
              <a:t>Software</a:t>
            </a:r>
            <a:r>
              <a:rPr lang="en-US" b="1" i="0" dirty="0">
                <a:solidFill>
                  <a:srgbClr val="000000"/>
                </a:solidFill>
                <a:effectLst/>
                <a:latin typeface="Calibri"/>
                <a:cs typeface="Calibri"/>
              </a:rPr>
              <a:t> for </a:t>
            </a:r>
            <a:r>
              <a:rPr lang="en-US" b="1">
                <a:solidFill>
                  <a:srgbClr val="000000"/>
                </a:solidFill>
                <a:latin typeface="Calibri"/>
                <a:cs typeface="Calibri"/>
              </a:rPr>
              <a:t>Remote</a:t>
            </a:r>
            <a:r>
              <a:rPr lang="en-US" b="1" i="0">
                <a:solidFill>
                  <a:srgbClr val="000000"/>
                </a:solidFill>
                <a:effectLst/>
                <a:latin typeface="Calibri"/>
                <a:cs typeface="Calibri"/>
              </a:rPr>
              <a:t> </a:t>
            </a:r>
            <a:r>
              <a:rPr lang="en-US" b="1">
                <a:solidFill>
                  <a:srgbClr val="000000"/>
                </a:solidFill>
                <a:latin typeface="Calibri"/>
                <a:cs typeface="Calibri"/>
              </a:rPr>
              <a:t>Support</a:t>
            </a:r>
            <a:r>
              <a:rPr lang="en-US" b="1" i="0">
                <a:solidFill>
                  <a:srgbClr val="000000"/>
                </a:solidFill>
                <a:effectLst/>
                <a:latin typeface="Calibri"/>
                <a:cs typeface="Calibri"/>
              </a:rPr>
              <a:t> </a:t>
            </a:r>
            <a:r>
              <a:rPr lang="en-US" b="1">
                <a:solidFill>
                  <a:srgbClr val="000000"/>
                </a:solidFill>
                <a:latin typeface="Calibri"/>
                <a:cs typeface="Calibri"/>
              </a:rPr>
              <a:t>and Maintenance Services</a:t>
            </a:r>
            <a:endParaRPr lang="en-US" b="1" i="0">
              <a:solidFill>
                <a:srgbClr val="000000"/>
              </a:solidFill>
              <a:effectLst/>
              <a:latin typeface="Calibri" panose="020F0502020204030204" pitchFamily="34" charset="0"/>
            </a:endParaRPr>
          </a:p>
          <a:p>
            <a:r>
              <a:rPr lang="en-US" dirty="0"/>
              <a:t>TSplus Remote Support is a technology designed for today’s flexible support teams and maintenance service providers. It offers a secure and simple process, convenient for both agents and end-users, allowing to access remote computers, files and applications in a click and take control to troubleshoot problems as quickly as possible.</a:t>
            </a:r>
          </a:p>
          <a:p>
            <a:endParaRPr lang="en-US" dirty="0"/>
          </a:p>
          <a:p>
            <a:pPr algn="just"/>
            <a:r>
              <a:rPr lang="en-US" b="1" dirty="0"/>
              <a:t>Screen Sharing </a:t>
            </a:r>
          </a:p>
          <a:p>
            <a:pPr algn="just"/>
            <a:r>
              <a:rPr lang="en-US" dirty="0">
                <a:solidFill>
                  <a:srgbClr val="000000"/>
                </a:solidFill>
                <a:latin typeface="Calibri"/>
                <a:cs typeface="Calibri"/>
              </a:rPr>
              <a:t>Support agents</a:t>
            </a:r>
            <a:r>
              <a:rPr lang="en-US" sz="1800" b="0" i="0" dirty="0">
                <a:solidFill>
                  <a:srgbClr val="000000"/>
                </a:solidFill>
                <a:effectLst/>
                <a:latin typeface="Calibri"/>
                <a:cs typeface="Calibri"/>
              </a:rPr>
              <a:t> can take control of the screen, mouse, and keyboard of remote clients. </a:t>
            </a:r>
            <a:r>
              <a:rPr lang="en-US" dirty="0">
                <a:ea typeface="+mn-lt"/>
                <a:cs typeface="+mn-lt"/>
              </a:rPr>
              <a:t>Agents and end-users simply download and run the same small program.</a:t>
            </a:r>
            <a:r>
              <a:rPr lang="en-US" dirty="0">
                <a:latin typeface="Calibri"/>
                <a:cs typeface="Calibri"/>
              </a:rPr>
              <a:t> </a:t>
            </a:r>
            <a:r>
              <a:rPr lang="en-US" sz="1800" b="0" i="0" dirty="0">
                <a:solidFill>
                  <a:srgbClr val="000000"/>
                </a:solidFill>
                <a:effectLst/>
                <a:latin typeface="Calibri"/>
                <a:cs typeface="Calibri"/>
              </a:rPr>
              <a:t>The </a:t>
            </a:r>
            <a:r>
              <a:rPr lang="en-US" dirty="0">
                <a:solidFill>
                  <a:srgbClr val="000000"/>
                </a:solidFill>
                <a:latin typeface="Calibri"/>
                <a:cs typeface="Calibri"/>
              </a:rPr>
              <a:t>ultra-simple interface allows </a:t>
            </a:r>
            <a:r>
              <a:rPr lang="en-US" sz="1800" b="0" i="0" dirty="0">
                <a:solidFill>
                  <a:srgbClr val="000000"/>
                </a:solidFill>
                <a:effectLst/>
                <a:latin typeface="Calibri"/>
                <a:cs typeface="Calibri"/>
              </a:rPr>
              <a:t>to take control</a:t>
            </a:r>
            <a:r>
              <a:rPr lang="en-US" dirty="0">
                <a:solidFill>
                  <a:srgbClr val="000000"/>
                </a:solidFill>
                <a:latin typeface="Calibri"/>
                <a:cs typeface="Calibri"/>
              </a:rPr>
              <a:t> of any</a:t>
            </a:r>
            <a:r>
              <a:rPr lang="en-US" sz="1800" b="0" i="0" dirty="0">
                <a:solidFill>
                  <a:srgbClr val="000000"/>
                </a:solidFill>
                <a:effectLst/>
                <a:latin typeface="Calibri"/>
                <a:cs typeface="Calibri"/>
              </a:rPr>
              <a:t> </a:t>
            </a:r>
            <a:r>
              <a:rPr lang="en-US" dirty="0">
                <a:solidFill>
                  <a:srgbClr val="000000"/>
                </a:solidFill>
                <a:latin typeface="Calibri"/>
                <a:cs typeface="Calibri"/>
              </a:rPr>
              <a:t>PC in just a click, after entering the client's computer ID and a unique one-time password.</a:t>
            </a:r>
            <a:r>
              <a:rPr lang="en-US" sz="1800" b="0" i="0" dirty="0">
                <a:solidFill>
                  <a:srgbClr val="000000"/>
                </a:solidFill>
                <a:effectLst/>
                <a:latin typeface="Calibri"/>
                <a:cs typeface="Calibri"/>
              </a:rPr>
              <a:t> As soon as the </a:t>
            </a:r>
            <a:r>
              <a:rPr lang="en-US" dirty="0">
                <a:solidFill>
                  <a:srgbClr val="000000"/>
                </a:solidFill>
                <a:latin typeface="Calibri"/>
                <a:cs typeface="Calibri"/>
              </a:rPr>
              <a:t>connection is made</a:t>
            </a:r>
            <a:r>
              <a:rPr lang="en-US" sz="1800" b="0" i="0" dirty="0">
                <a:solidFill>
                  <a:srgbClr val="000000"/>
                </a:solidFill>
                <a:effectLst/>
                <a:latin typeface="Calibri"/>
                <a:cs typeface="Calibri"/>
              </a:rPr>
              <a:t>, the chat box appears, and the remote support session starts. </a:t>
            </a:r>
          </a:p>
          <a:p>
            <a:pPr algn="just"/>
            <a:endParaRPr lang="fr-FR" dirty="0"/>
          </a:p>
          <a:p>
            <a:pPr algn="just"/>
            <a:r>
              <a:rPr lang="en-US" b="1" dirty="0"/>
              <a:t>Multi-agent Support Session</a:t>
            </a:r>
          </a:p>
          <a:p>
            <a:pPr algn="just"/>
            <a:r>
              <a:rPr lang="en-US" sz="1800" b="0" i="0" dirty="0">
                <a:solidFill>
                  <a:srgbClr val="000000"/>
                </a:solidFill>
                <a:effectLst/>
                <a:latin typeface="Calibri" panose="020F0502020204030204" pitchFamily="34" charset="0"/>
              </a:rPr>
              <a:t>An Agent can take control and troubleshoot independently or collaboratively: multiple Agents can connect to the same remote computer. </a:t>
            </a:r>
          </a:p>
          <a:p>
            <a:pPr algn="just"/>
            <a:endParaRPr lang="fr-FR" dirty="0"/>
          </a:p>
          <a:p>
            <a:pPr algn="just"/>
            <a:r>
              <a:rPr lang="en-US" b="1" dirty="0"/>
              <a:t>Chat Box</a:t>
            </a:r>
          </a:p>
          <a:p>
            <a:pPr fontAlgn="base"/>
            <a:r>
              <a:rPr lang="en-US" sz="1800" b="0" i="0" dirty="0">
                <a:solidFill>
                  <a:srgbClr val="000000"/>
                </a:solidFill>
                <a:effectLst/>
                <a:latin typeface="Calibri"/>
                <a:cs typeface="Calibri"/>
              </a:rPr>
              <a:t>Both the </a:t>
            </a:r>
            <a:r>
              <a:rPr lang="en-US" dirty="0">
                <a:solidFill>
                  <a:srgbClr val="000000"/>
                </a:solidFill>
                <a:latin typeface="Calibri"/>
                <a:cs typeface="Calibri"/>
              </a:rPr>
              <a:t>one who shares and the one who controls the remote computer </a:t>
            </a:r>
            <a:r>
              <a:rPr lang="en-US" sz="1800" b="0" i="0" dirty="0">
                <a:solidFill>
                  <a:srgbClr val="000000"/>
                </a:solidFill>
                <a:effectLst/>
                <a:latin typeface="Calibri"/>
                <a:cs typeface="Calibri"/>
              </a:rPr>
              <a:t>have a tailored chat box. </a:t>
            </a:r>
            <a:r>
              <a:rPr lang="en-US" dirty="0">
                <a:solidFill>
                  <a:srgbClr val="000000"/>
                </a:solidFill>
                <a:latin typeface="Calibri"/>
                <a:cs typeface="Calibri"/>
              </a:rPr>
              <a:t>In one case the </a:t>
            </a:r>
            <a:r>
              <a:rPr lang="en-US" sz="1800" b="0" i="0" dirty="0">
                <a:solidFill>
                  <a:srgbClr val="000000"/>
                </a:solidFill>
                <a:effectLst/>
                <a:latin typeface="Calibri"/>
                <a:cs typeface="Calibri"/>
              </a:rPr>
              <a:t>box contains vital information and all the standard functionalities </a:t>
            </a:r>
            <a:r>
              <a:rPr lang="en-US" dirty="0">
                <a:solidFill>
                  <a:srgbClr val="000000"/>
                </a:solidFill>
                <a:latin typeface="Calibri"/>
                <a:cs typeface="Calibri"/>
              </a:rPr>
              <a:t>needed</a:t>
            </a:r>
            <a:r>
              <a:rPr lang="en-US" sz="1800" b="0" i="0" dirty="0">
                <a:solidFill>
                  <a:srgbClr val="000000"/>
                </a:solidFill>
                <a:effectLst/>
                <a:latin typeface="Calibri"/>
                <a:cs typeface="Calibri"/>
              </a:rPr>
              <a:t> to run </a:t>
            </a:r>
            <a:r>
              <a:rPr lang="en-US" dirty="0">
                <a:solidFill>
                  <a:srgbClr val="000000"/>
                </a:solidFill>
                <a:latin typeface="Calibri"/>
                <a:cs typeface="Calibri"/>
              </a:rPr>
              <a:t>a support </a:t>
            </a:r>
            <a:r>
              <a:rPr lang="en-US" sz="1800" b="0" i="0" dirty="0">
                <a:solidFill>
                  <a:srgbClr val="000000"/>
                </a:solidFill>
                <a:effectLst/>
                <a:latin typeface="Calibri"/>
                <a:cs typeface="Calibri"/>
              </a:rPr>
              <a:t>session. </a:t>
            </a:r>
            <a:endParaRPr lang="en-US" b="0" i="0" dirty="0">
              <a:solidFill>
                <a:srgbClr val="000000"/>
              </a:solidFill>
              <a:effectLst/>
              <a:latin typeface="Calibri"/>
              <a:cs typeface="Calibri"/>
            </a:endParaRPr>
          </a:p>
          <a:p>
            <a:pPr fontAlgn="base"/>
            <a:r>
              <a:rPr lang="en-US" sz="1800" b="0" i="0" dirty="0">
                <a:solidFill>
                  <a:srgbClr val="000000"/>
                </a:solidFill>
                <a:effectLst/>
                <a:latin typeface="Calibri"/>
                <a:cs typeface="Calibri"/>
              </a:rPr>
              <a:t>The </a:t>
            </a:r>
            <a:r>
              <a:rPr lang="en-US" dirty="0">
                <a:solidFill>
                  <a:srgbClr val="000000"/>
                </a:solidFill>
                <a:latin typeface="Calibri"/>
                <a:cs typeface="Calibri"/>
              </a:rPr>
              <a:t>client's</a:t>
            </a:r>
            <a:r>
              <a:rPr lang="en-US" sz="1800" b="0" i="0" dirty="0">
                <a:solidFill>
                  <a:srgbClr val="000000"/>
                </a:solidFill>
                <a:effectLst/>
                <a:latin typeface="Calibri"/>
                <a:cs typeface="Calibri"/>
              </a:rPr>
              <a:t> chat box is simpler for an ideal user experience.</a:t>
            </a:r>
            <a:r>
              <a:rPr lang="en-US" dirty="0">
                <a:solidFill>
                  <a:srgbClr val="000000"/>
                </a:solidFill>
                <a:latin typeface="Calibri"/>
                <a:cs typeface="Calibri"/>
              </a:rPr>
              <a:t> </a:t>
            </a:r>
            <a:endParaRPr lang="en-US" sz="1800" b="0" i="0" dirty="0">
              <a:solidFill>
                <a:srgbClr val="000000"/>
              </a:solidFill>
              <a:effectLst/>
              <a:latin typeface="Calibri"/>
              <a:cs typeface="Calibri"/>
            </a:endParaRPr>
          </a:p>
          <a:p>
            <a:pPr algn="l" rtl="0" fontAlgn="base"/>
            <a:endParaRPr lang="en-US" dirty="0">
              <a:solidFill>
                <a:srgbClr val="000000"/>
              </a:solidFill>
              <a:latin typeface="Calibri" panose="020F0502020204030204" pitchFamily="34" charset="0"/>
            </a:endParaRPr>
          </a:p>
          <a:p>
            <a:pPr algn="just"/>
            <a:r>
              <a:rPr lang="en-US" b="1" dirty="0"/>
              <a:t>Send Commands </a:t>
            </a:r>
          </a:p>
          <a:p>
            <a:pPr algn="just"/>
            <a:r>
              <a:rPr lang="en-US" sz="1800" b="0" i="0" dirty="0">
                <a:solidFill>
                  <a:srgbClr val="000000"/>
                </a:solidFill>
                <a:effectLst/>
                <a:latin typeface="Calibri" panose="020F0502020204030204" pitchFamily="34" charset="0"/>
              </a:rPr>
              <a:t>Support Agents can send keyboard commands such as </a:t>
            </a:r>
            <a:r>
              <a:rPr lang="en-US" sz="1800" b="0" i="0" dirty="0" err="1">
                <a:solidFill>
                  <a:srgbClr val="000000"/>
                </a:solidFill>
                <a:effectLst/>
                <a:latin typeface="Calibri" panose="020F0502020204030204" pitchFamily="34" charset="0"/>
              </a:rPr>
              <a:t>ctrl+alt+del</a:t>
            </a:r>
            <a:r>
              <a:rPr lang="en-US" sz="1800" b="0" i="0" dirty="0">
                <a:solidFill>
                  <a:srgbClr val="000000"/>
                </a:solidFill>
                <a:effectLst/>
                <a:latin typeface="Calibri" panose="020F0502020204030204" pitchFamily="34" charset="0"/>
              </a:rPr>
              <a:t> or start the Task Manager on remote computers. </a:t>
            </a:r>
            <a:endParaRPr lang="en-US" b="1" dirty="0">
              <a:solidFill>
                <a:srgbClr val="000000"/>
              </a:solidFill>
              <a:latin typeface="Calibri" panose="020F0502020204030204" pitchFamily="34" charset="0"/>
            </a:endParaRPr>
          </a:p>
        </p:txBody>
      </p:sp>
      <p:sp>
        <p:nvSpPr>
          <p:cNvPr id="16" name="ZoneTexte 15">
            <a:extLst>
              <a:ext uri="{FF2B5EF4-FFF2-40B4-BE49-F238E27FC236}">
                <a16:creationId xmlns:a16="http://schemas.microsoft.com/office/drawing/2014/main" id="{8569375F-714F-6569-5952-4C774EE6A7C8}"/>
              </a:ext>
            </a:extLst>
          </p:cNvPr>
          <p:cNvSpPr txBox="1"/>
          <p:nvPr/>
        </p:nvSpPr>
        <p:spPr>
          <a:xfrm>
            <a:off x="6575174" y="6168319"/>
            <a:ext cx="5268793" cy="8956298"/>
          </a:xfrm>
          <a:prstGeom prst="rect">
            <a:avLst/>
          </a:prstGeom>
          <a:noFill/>
          <a:ln>
            <a:noFill/>
          </a:ln>
        </p:spPr>
        <p:txBody>
          <a:bodyPr wrap="square" lIns="91440" tIns="45720" rIns="91440" bIns="45720" rtlCol="0" anchor="t">
            <a:spAutoFit/>
          </a:bodyPr>
          <a:lstStyle/>
          <a:p>
            <a:pPr algn="just"/>
            <a:r>
              <a:rPr lang="en-US" b="1" dirty="0"/>
              <a:t>Support Features:</a:t>
            </a:r>
          </a:p>
          <a:p>
            <a:pPr algn="just"/>
            <a:r>
              <a:rPr lang="en-US" sz="1800" b="0" i="0" dirty="0">
                <a:solidFill>
                  <a:srgbClr val="000000"/>
                </a:solidFill>
                <a:effectLst/>
                <a:latin typeface="Calibri" panose="020F0502020204030204" pitchFamily="34" charset="0"/>
              </a:rPr>
              <a:t>Support Agents have access to several features to provide the best help:</a:t>
            </a:r>
          </a:p>
          <a:p>
            <a:pPr marL="285750" indent="-285750" algn="just">
              <a:buFontTx/>
              <a:buChar char="-"/>
            </a:pPr>
            <a:r>
              <a:rPr lang="en-US" sz="1800" b="0" i="0" dirty="0">
                <a:solidFill>
                  <a:srgbClr val="000000"/>
                </a:solidFill>
                <a:effectLst/>
                <a:latin typeface="Calibri" panose="020F0502020204030204" pitchFamily="34" charset="0"/>
              </a:rPr>
              <a:t>Change Interface Language</a:t>
            </a:r>
          </a:p>
          <a:p>
            <a:pPr marL="285750" indent="-285750" algn="just">
              <a:buFontTx/>
              <a:buChar char="-"/>
            </a:pPr>
            <a:r>
              <a:rPr lang="en-US" dirty="0">
                <a:solidFill>
                  <a:srgbClr val="000000"/>
                </a:solidFill>
                <a:latin typeface="Calibri" panose="020F0502020204030204" pitchFamily="34" charset="0"/>
              </a:rPr>
              <a:t>Multi-monitor Support</a:t>
            </a:r>
          </a:p>
          <a:p>
            <a:pPr marL="285750" indent="-285750" algn="just">
              <a:buFontTx/>
              <a:buChar char="-"/>
            </a:pPr>
            <a:r>
              <a:rPr lang="en-US" dirty="0">
                <a:solidFill>
                  <a:srgbClr val="000000"/>
                </a:solidFill>
                <a:latin typeface="Calibri" panose="020F0502020204030204" pitchFamily="34" charset="0"/>
              </a:rPr>
              <a:t>File Transfer</a:t>
            </a:r>
          </a:p>
          <a:p>
            <a:pPr marL="285750" indent="-285750" algn="just">
              <a:buFontTx/>
              <a:buChar char="-"/>
            </a:pPr>
            <a:r>
              <a:rPr lang="en-US" dirty="0">
                <a:solidFill>
                  <a:srgbClr val="000000"/>
                </a:solidFill>
                <a:latin typeface="Calibri" panose="020F0502020204030204" pitchFamily="34" charset="0"/>
              </a:rPr>
              <a:t>Enable/Disable Clipboard Synchronization</a:t>
            </a:r>
          </a:p>
          <a:p>
            <a:pPr marL="285750" indent="-285750" algn="just">
              <a:buFontTx/>
              <a:buChar char="-"/>
            </a:pPr>
            <a:r>
              <a:rPr lang="en-US" sz="1800" b="0" i="0" dirty="0">
                <a:solidFill>
                  <a:srgbClr val="000000"/>
                </a:solidFill>
                <a:effectLst/>
                <a:latin typeface="Calibri" panose="020F0502020204030204" pitchFamily="34" charset="0"/>
              </a:rPr>
              <a:t>Remote Computer Information (OS, Hardware, </a:t>
            </a:r>
            <a:r>
              <a:rPr lang="en-US" sz="1800" b="0" i="0" dirty="0" err="1">
                <a:solidFill>
                  <a:srgbClr val="000000"/>
                </a:solidFill>
                <a:effectLst/>
                <a:latin typeface="Calibri" panose="020F0502020204030204" pitchFamily="34" charset="0"/>
              </a:rPr>
              <a:t>etc</a:t>
            </a:r>
            <a:r>
              <a:rPr lang="en-US" sz="1800" b="0" i="0" dirty="0">
                <a:solidFill>
                  <a:srgbClr val="000000"/>
                </a:solidFill>
                <a:effectLst/>
                <a:latin typeface="Calibri" panose="020F0502020204030204" pitchFamily="34" charset="0"/>
              </a:rPr>
              <a:t>)</a:t>
            </a:r>
          </a:p>
          <a:p>
            <a:pPr algn="just"/>
            <a:endParaRPr lang="en-US" dirty="0"/>
          </a:p>
          <a:p>
            <a:pPr algn="just"/>
            <a:r>
              <a:rPr lang="en-US" b="1" i="0" dirty="0">
                <a:solidFill>
                  <a:srgbClr val="333333"/>
                </a:solidFill>
                <a:effectLst/>
              </a:rPr>
              <a:t>Attended and Unattended Sessions Sharing</a:t>
            </a:r>
          </a:p>
          <a:p>
            <a:pPr algn="just"/>
            <a:r>
              <a:rPr lang="en-US" b="0" i="0" dirty="0">
                <a:solidFill>
                  <a:srgbClr val="000000"/>
                </a:solidFill>
                <a:effectLst/>
                <a:latin typeface="Calibri"/>
                <a:cs typeface="Calibri"/>
              </a:rPr>
              <a:t>Enable quick and easy remote connections</a:t>
            </a:r>
            <a:r>
              <a:rPr lang="en-US" b="1" dirty="0">
                <a:solidFill>
                  <a:srgbClr val="333333"/>
                </a:solidFill>
                <a:latin typeface="Calibri"/>
                <a:cs typeface="Calibri"/>
              </a:rPr>
              <a:t>.</a:t>
            </a:r>
            <a:endParaRPr lang="en-US" b="1" i="0" dirty="0">
              <a:solidFill>
                <a:srgbClr val="333333"/>
              </a:solidFill>
              <a:effectLst/>
              <a:latin typeface="Calibri"/>
              <a:cs typeface="Calibri"/>
            </a:endParaRPr>
          </a:p>
          <a:p>
            <a:pPr marL="285750" indent="-285750" algn="just">
              <a:buFont typeface="Arial"/>
              <a:buChar char="-"/>
            </a:pPr>
            <a:r>
              <a:rPr lang="en-US" dirty="0"/>
              <a:t>Computer ID and password: The end-user  shares their ID and password with the agent to enable the connection. All access details can be shared at once with a Copy/Past button. The password can be manually refreshed in a click.</a:t>
            </a:r>
            <a:endParaRPr lang="en-US"/>
          </a:p>
          <a:p>
            <a:pPr marL="285750" indent="-285750" algn="just">
              <a:buChar char="-"/>
            </a:pPr>
            <a:r>
              <a:rPr lang="en-US" dirty="0"/>
              <a:t>Unattended Access : Each agent can add remote machines to the list of available unattended computers and access them. Three actions are available on computers: connect, open a command prompt and remove. Unattended computers can be organized using groups and quickly found using the search bar. </a:t>
            </a:r>
            <a:endParaRPr lang="en-US" dirty="0">
              <a:cs typeface="Calibri" panose="020F0502020204030204"/>
            </a:endParaRPr>
          </a:p>
          <a:p>
            <a:pPr marL="285750" indent="-285750" algn="just">
              <a:buFontTx/>
              <a:buChar char="-"/>
            </a:pPr>
            <a:r>
              <a:rPr lang="en-US" dirty="0"/>
              <a:t>End-to-End encrypted connections: </a:t>
            </a:r>
            <a:r>
              <a:rPr lang="en-US" dirty="0" err="1">
                <a:ea typeface="+mn-lt"/>
                <a:cs typeface="+mn-lt"/>
              </a:rPr>
              <a:t>TSplus</a:t>
            </a:r>
            <a:r>
              <a:rPr lang="en-US" dirty="0">
                <a:ea typeface="+mn-lt"/>
                <a:cs typeface="+mn-lt"/>
              </a:rPr>
              <a:t> Remote Support enables Windows desktop session sharing to create an encrypted connection between support agents and end-users. Every Remote Support connection is secured using modern TLS encryption. Remote Support connection servers are managed by </a:t>
            </a:r>
            <a:r>
              <a:rPr lang="en-US" dirty="0" err="1">
                <a:ea typeface="+mn-lt"/>
                <a:cs typeface="+mn-lt"/>
              </a:rPr>
              <a:t>TSplus</a:t>
            </a:r>
            <a:r>
              <a:rPr lang="en-US" dirty="0">
                <a:ea typeface="+mn-lt"/>
                <a:cs typeface="+mn-lt"/>
              </a:rPr>
              <a:t> experts, with server locations all around the world for the best customer experience.</a:t>
            </a:r>
            <a:endParaRPr lang="en-US" dirty="0"/>
          </a:p>
        </p:txBody>
      </p:sp>
      <p:sp>
        <p:nvSpPr>
          <p:cNvPr id="19" name="ZoneTexte 18">
            <a:extLst>
              <a:ext uri="{FF2B5EF4-FFF2-40B4-BE49-F238E27FC236}">
                <a16:creationId xmlns:a16="http://schemas.microsoft.com/office/drawing/2014/main" id="{1833F322-8B5D-23E3-6BC3-7105F5323B0E}"/>
              </a:ext>
            </a:extLst>
          </p:cNvPr>
          <p:cNvSpPr txBox="1"/>
          <p:nvPr/>
        </p:nvSpPr>
        <p:spPr>
          <a:xfrm>
            <a:off x="0" y="2936719"/>
            <a:ext cx="10210842" cy="2164171"/>
          </a:xfrm>
          <a:prstGeom prst="rtTriangle">
            <a:avLst/>
          </a:prstGeom>
          <a:solidFill>
            <a:schemeClr val="bg1"/>
          </a:solidFill>
          <a:ln>
            <a:noFill/>
          </a:ln>
        </p:spPr>
        <p:txBody>
          <a:bodyPr wrap="square" rtlCol="0">
            <a:spAutoFit/>
          </a:bodyPr>
          <a:lstStyle/>
          <a:p>
            <a:endParaRPr lang="fr-FR" dirty="0"/>
          </a:p>
        </p:txBody>
      </p:sp>
      <p:sp>
        <p:nvSpPr>
          <p:cNvPr id="8" name="Triangle rectangle 7">
            <a:extLst>
              <a:ext uri="{FF2B5EF4-FFF2-40B4-BE49-F238E27FC236}">
                <a16:creationId xmlns:a16="http://schemas.microsoft.com/office/drawing/2014/main" id="{1BDC744E-AE52-9B40-5636-96C0EA5A523C}"/>
              </a:ext>
            </a:extLst>
          </p:cNvPr>
          <p:cNvSpPr/>
          <p:nvPr/>
        </p:nvSpPr>
        <p:spPr>
          <a:xfrm rot="10800000">
            <a:off x="6779942" y="4382704"/>
            <a:ext cx="5430185" cy="1499957"/>
          </a:xfrm>
          <a:prstGeom prst="rtTriangle">
            <a:avLst/>
          </a:prstGeom>
          <a:solidFill>
            <a:srgbClr val="F9910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8" name="Image 17">
            <a:extLst>
              <a:ext uri="{FF2B5EF4-FFF2-40B4-BE49-F238E27FC236}">
                <a16:creationId xmlns:a16="http://schemas.microsoft.com/office/drawing/2014/main" id="{BE97CA27-0BE1-46E8-45E4-CF20F9F20FC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07495" y="4187912"/>
            <a:ext cx="5381804" cy="534971"/>
          </a:xfrm>
          <a:prstGeom prst="rect">
            <a:avLst/>
          </a:prstGeom>
        </p:spPr>
      </p:pic>
      <p:pic>
        <p:nvPicPr>
          <p:cNvPr id="10" name="Image 9">
            <a:extLst>
              <a:ext uri="{FF2B5EF4-FFF2-40B4-BE49-F238E27FC236}">
                <a16:creationId xmlns:a16="http://schemas.microsoft.com/office/drawing/2014/main" id="{D1E3E268-E308-2F4A-232C-537D6E6A957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512167" y="3470323"/>
            <a:ext cx="2412339" cy="2412339"/>
          </a:xfrm>
          <a:prstGeom prst="rect">
            <a:avLst/>
          </a:prstGeom>
        </p:spPr>
      </p:pic>
      <p:sp>
        <p:nvSpPr>
          <p:cNvPr id="5" name="Sous-titre 4">
            <a:extLst>
              <a:ext uri="{FF2B5EF4-FFF2-40B4-BE49-F238E27FC236}">
                <a16:creationId xmlns:a16="http://schemas.microsoft.com/office/drawing/2014/main" id="{632E8965-EBC0-0D56-E142-58CB59C15A92}"/>
              </a:ext>
            </a:extLst>
          </p:cNvPr>
          <p:cNvSpPr>
            <a:spLocks noGrp="1"/>
          </p:cNvSpPr>
          <p:nvPr>
            <p:ph type="subTitle" idx="1"/>
          </p:nvPr>
        </p:nvSpPr>
        <p:spPr>
          <a:xfrm>
            <a:off x="444282" y="4968160"/>
            <a:ext cx="5998353" cy="1087914"/>
          </a:xfrm>
          <a:ln>
            <a:noFill/>
          </a:ln>
        </p:spPr>
        <p:txBody>
          <a:bodyPr vert="horz" lIns="91440" tIns="45720" rIns="91440" bIns="45720" rtlCol="0" anchor="t">
            <a:normAutofit/>
          </a:bodyPr>
          <a:lstStyle/>
          <a:p>
            <a:pPr algn="l"/>
            <a:r>
              <a:rPr lang="en-US" sz="2000" b="1" dirty="0"/>
              <a:t>Provide instant attended or unattended remote assistance to your teams or clients anywhere, at any time.</a:t>
            </a:r>
            <a:endParaRPr lang="fr-FR" sz="2000" b="1" dirty="0"/>
          </a:p>
        </p:txBody>
      </p:sp>
      <p:sp>
        <p:nvSpPr>
          <p:cNvPr id="25" name="ZoneTexte 24">
            <a:extLst>
              <a:ext uri="{FF2B5EF4-FFF2-40B4-BE49-F238E27FC236}">
                <a16:creationId xmlns:a16="http://schemas.microsoft.com/office/drawing/2014/main" id="{6AE36750-E7B9-BD16-63CA-FC192AD20C7B}"/>
              </a:ext>
            </a:extLst>
          </p:cNvPr>
          <p:cNvSpPr txBox="1"/>
          <p:nvPr/>
        </p:nvSpPr>
        <p:spPr>
          <a:xfrm>
            <a:off x="4381015" y="15672161"/>
            <a:ext cx="3645385" cy="369332"/>
          </a:xfrm>
          <a:prstGeom prst="rect">
            <a:avLst/>
          </a:prstGeom>
          <a:noFill/>
        </p:spPr>
        <p:txBody>
          <a:bodyPr wrap="square" lIns="91440" tIns="45720" rIns="91440" bIns="45720" rtlCol="0" anchor="t">
            <a:spAutoFit/>
          </a:bodyPr>
          <a:lstStyle/>
          <a:p>
            <a:pPr algn="ctr"/>
            <a:r>
              <a:rPr lang="fr-FR" dirty="0"/>
              <a:t>https://tsplus.net/remote-support</a:t>
            </a:r>
          </a:p>
        </p:txBody>
      </p:sp>
      <p:pic>
        <p:nvPicPr>
          <p:cNvPr id="17" name="Image 16">
            <a:extLst>
              <a:ext uri="{FF2B5EF4-FFF2-40B4-BE49-F238E27FC236}">
                <a16:creationId xmlns:a16="http://schemas.microsoft.com/office/drawing/2014/main" id="{B6808395-15EF-429E-89C4-F70D09D2ED4F}"/>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0982791" y="15386410"/>
            <a:ext cx="762002" cy="571501"/>
          </a:xfrm>
          <a:prstGeom prst="rect">
            <a:avLst/>
          </a:prstGeom>
        </p:spPr>
      </p:pic>
      <p:cxnSp>
        <p:nvCxnSpPr>
          <p:cNvPr id="3" name="Connecteur droit 2">
            <a:extLst>
              <a:ext uri="{FF2B5EF4-FFF2-40B4-BE49-F238E27FC236}">
                <a16:creationId xmlns:a16="http://schemas.microsoft.com/office/drawing/2014/main" id="{7A7A9711-77B4-4C44-BC24-E3AFAA042E29}"/>
              </a:ext>
            </a:extLst>
          </p:cNvPr>
          <p:cNvCxnSpPr/>
          <p:nvPr/>
        </p:nvCxnSpPr>
        <p:spPr>
          <a:xfrm>
            <a:off x="6430723" y="6368780"/>
            <a:ext cx="0" cy="89223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3" descr="A picture containing text&#10;&#10;Description automatically generated">
            <a:extLst>
              <a:ext uri="{FF2B5EF4-FFF2-40B4-BE49-F238E27FC236}">
                <a16:creationId xmlns:a16="http://schemas.microsoft.com/office/drawing/2014/main" id="{DBB887F7-5743-1339-6A76-99606CAF26E1}"/>
              </a:ext>
            </a:extLst>
          </p:cNvPr>
          <p:cNvPicPr>
            <a:picLocks noChangeAspect="1"/>
          </p:cNvPicPr>
          <p:nvPr/>
        </p:nvPicPr>
        <p:blipFill>
          <a:blip r:embed="rId6"/>
          <a:stretch>
            <a:fillRect/>
          </a:stretch>
        </p:blipFill>
        <p:spPr>
          <a:xfrm>
            <a:off x="10626014" y="4978880"/>
            <a:ext cx="466166" cy="478119"/>
          </a:xfrm>
          <a:prstGeom prst="rect">
            <a:avLst/>
          </a:prstGeom>
        </p:spPr>
      </p:pic>
    </p:spTree>
    <p:extLst>
      <p:ext uri="{BB962C8B-B14F-4D97-AF65-F5344CB8AC3E}">
        <p14:creationId xmlns:p14="http://schemas.microsoft.com/office/powerpoint/2010/main" val="1402906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 15" descr="Une image contenant ciel&#10;&#10;Description générée automatiquement">
            <a:extLst>
              <a:ext uri="{FF2B5EF4-FFF2-40B4-BE49-F238E27FC236}">
                <a16:creationId xmlns:a16="http://schemas.microsoft.com/office/drawing/2014/main" id="{05EA0D1B-6125-1A45-ED97-BA45923068E5}"/>
              </a:ext>
            </a:extLst>
          </p:cNvPr>
          <p:cNvPicPr>
            <a:picLocks noChangeAspect="1"/>
          </p:cNvPicPr>
          <p:nvPr/>
        </p:nvPicPr>
        <p:blipFill rotWithShape="1">
          <a:blip r:embed="rId2">
            <a:extLst>
              <a:ext uri="{28A0092B-C50C-407E-A947-70E740481C1C}">
                <a14:useLocalDpi xmlns:a14="http://schemas.microsoft.com/office/drawing/2010/main" val="0"/>
              </a:ext>
            </a:extLst>
          </a:blip>
          <a:srcRect t="30403" b="41553"/>
          <a:stretch/>
        </p:blipFill>
        <p:spPr>
          <a:xfrm>
            <a:off x="0" y="0"/>
            <a:ext cx="12192000" cy="1380935"/>
          </a:xfrm>
          <a:prstGeom prst="rect">
            <a:avLst/>
          </a:prstGeom>
        </p:spPr>
      </p:pic>
      <p:sp>
        <p:nvSpPr>
          <p:cNvPr id="29" name="Rectangle 28">
            <a:extLst>
              <a:ext uri="{FF2B5EF4-FFF2-40B4-BE49-F238E27FC236}">
                <a16:creationId xmlns:a16="http://schemas.microsoft.com/office/drawing/2014/main" id="{696A9191-5E12-43FE-92EF-CFDD3E91F94C}"/>
              </a:ext>
            </a:extLst>
          </p:cNvPr>
          <p:cNvSpPr/>
          <p:nvPr/>
        </p:nvSpPr>
        <p:spPr>
          <a:xfrm>
            <a:off x="348033" y="5683708"/>
            <a:ext cx="5747967" cy="9671483"/>
          </a:xfrm>
          <a:prstGeom prst="rect">
            <a:avLst/>
          </a:prstGeom>
          <a:ln>
            <a:noFill/>
          </a:ln>
        </p:spPr>
        <p:style>
          <a:lnRef idx="2">
            <a:schemeClr val="accent5"/>
          </a:lnRef>
          <a:fillRef idx="1">
            <a:schemeClr val="lt1"/>
          </a:fillRef>
          <a:effectRef idx="0">
            <a:schemeClr val="accent5"/>
          </a:effectRef>
          <a:fontRef idx="minor">
            <a:schemeClr val="dk1"/>
          </a:fontRef>
        </p:style>
        <p:txBody>
          <a:bodyPr lIns="91440" tIns="45720" rIns="91440" bIns="45720" rtlCol="0" anchor="t"/>
          <a:lstStyle/>
          <a:p>
            <a:pPr algn="just"/>
            <a:r>
              <a:rPr lang="en-US" b="1" dirty="0">
                <a:solidFill>
                  <a:srgbClr val="333333"/>
                </a:solidFill>
              </a:rPr>
              <a:t>User Experience</a:t>
            </a:r>
            <a:endParaRPr lang="en-US" b="1" dirty="0">
              <a:solidFill>
                <a:srgbClr val="333333"/>
              </a:solidFill>
              <a:cs typeface="Calibri"/>
            </a:endParaRPr>
          </a:p>
          <a:p>
            <a:pPr marL="285750" indent="-285750" algn="just">
              <a:buFont typeface="Arial"/>
              <a:buChar char="-"/>
            </a:pPr>
            <a:r>
              <a:rPr lang="en-US" dirty="0">
                <a:solidFill>
                  <a:schemeClr val="tx1"/>
                </a:solidFill>
              </a:rPr>
              <a:t>Lite connection client: Simplified end-user interface.</a:t>
            </a:r>
            <a:endParaRPr lang="en-US" dirty="0">
              <a:solidFill>
                <a:schemeClr val="tx1"/>
              </a:solidFill>
              <a:cs typeface="Calibri"/>
            </a:endParaRPr>
          </a:p>
          <a:p>
            <a:pPr marL="285750" indent="-285750" algn="just">
              <a:buFont typeface="Arial"/>
              <a:buChar char="-"/>
            </a:pPr>
            <a:r>
              <a:rPr lang="en-US" dirty="0">
                <a:solidFill>
                  <a:schemeClr val="tx1"/>
                </a:solidFill>
              </a:rPr>
              <a:t>Known Computers list: Each new connection is automatically added to a list of known PCs. C</a:t>
            </a:r>
            <a:r>
              <a:rPr lang="en-US" dirty="0">
                <a:ea typeface="+mn-lt"/>
                <a:cs typeface="+mn-lt"/>
              </a:rPr>
              <a:t>omputers information can be edited at any time. </a:t>
            </a:r>
            <a:endParaRPr lang="en-US" dirty="0">
              <a:solidFill>
                <a:schemeClr val="tx1"/>
              </a:solidFill>
            </a:endParaRPr>
          </a:p>
          <a:p>
            <a:pPr marL="285750" indent="-285750" algn="just">
              <a:buFont typeface="Arial"/>
              <a:buChar char="-"/>
            </a:pPr>
            <a:r>
              <a:rPr lang="en-US" dirty="0">
                <a:solidFill>
                  <a:schemeClr val="tx1"/>
                </a:solidFill>
              </a:rPr>
              <a:t>Advanced Settings: Useful management tools. U</a:t>
            </a:r>
            <a:r>
              <a:rPr lang="en-GB" dirty="0" err="1">
                <a:solidFill>
                  <a:schemeClr val="tx1"/>
                </a:solidFill>
              </a:rPr>
              <a:t>sers</a:t>
            </a:r>
            <a:r>
              <a:rPr lang="en-GB" dirty="0">
                <a:solidFill>
                  <a:schemeClr val="tx1"/>
                </a:solidFill>
              </a:rPr>
              <a:t> can enable unattended access to their device, and agents can generate clients, customize the required client’s information, and access a helpful connections reporting.</a:t>
            </a:r>
            <a:endParaRPr lang="en-US" dirty="0">
              <a:solidFill>
                <a:schemeClr val="tx1"/>
              </a:solidFill>
            </a:endParaRPr>
          </a:p>
          <a:p>
            <a:pPr algn="just"/>
            <a:endParaRPr lang="en-US" b="1" dirty="0">
              <a:solidFill>
                <a:srgbClr val="000000"/>
              </a:solidFill>
              <a:cs typeface="Calibri"/>
            </a:endParaRPr>
          </a:p>
          <a:p>
            <a:pPr algn="just"/>
            <a:r>
              <a:rPr lang="en-US" sz="1800" b="1" i="0" dirty="0">
                <a:solidFill>
                  <a:srgbClr val="333333"/>
                </a:solidFill>
                <a:effectLst/>
              </a:rPr>
              <a:t>Customization</a:t>
            </a:r>
            <a:r>
              <a:rPr lang="en-US" sz="1800" b="0" i="0" dirty="0">
                <a:solidFill>
                  <a:srgbClr val="333333"/>
                </a:solidFill>
                <a:effectLst/>
              </a:rPr>
              <a:t> </a:t>
            </a:r>
            <a:endParaRPr lang="en-US" sz="1800" b="0" i="0" dirty="0">
              <a:solidFill>
                <a:srgbClr val="333333"/>
              </a:solidFill>
              <a:effectLst/>
              <a:cs typeface="Calibri" panose="020F0502020204030204"/>
            </a:endParaRPr>
          </a:p>
          <a:p>
            <a:pPr algn="just"/>
            <a:r>
              <a:rPr lang="en-US" sz="1800" b="0" i="0" dirty="0">
                <a:solidFill>
                  <a:srgbClr val="000000"/>
                </a:solidFill>
                <a:effectLst/>
                <a:latin typeface="Calibri"/>
                <a:cs typeface="Calibri"/>
              </a:rPr>
              <a:t>The Admins console offers customization options to keep control of the support environment</a:t>
            </a:r>
            <a:r>
              <a:rPr lang="en-US" dirty="0"/>
              <a:t>. </a:t>
            </a:r>
            <a:endParaRPr lang="en-US" dirty="0">
              <a:ea typeface="+mn-lt"/>
              <a:cs typeface="+mn-lt"/>
            </a:endParaRPr>
          </a:p>
          <a:p>
            <a:pPr marL="285750" indent="-285750" algn="just">
              <a:buFont typeface="Arial"/>
              <a:buChar char="-"/>
            </a:pPr>
            <a:r>
              <a:rPr lang="en-US" dirty="0">
                <a:solidFill>
                  <a:schemeClr val="tx1"/>
                </a:solidFill>
              </a:rPr>
              <a:t>Use your Domain: Host your connection client download using your branded domain.</a:t>
            </a:r>
          </a:p>
          <a:p>
            <a:pPr marL="285750" indent="-285750" algn="just">
              <a:buFont typeface="Arial"/>
              <a:buChar char="-"/>
            </a:pPr>
            <a:r>
              <a:rPr lang="en-US" dirty="0">
                <a:solidFill>
                  <a:schemeClr val="tx1"/>
                </a:solidFill>
              </a:rPr>
              <a:t>White Label: Add your branding to the Remote Support connection client.</a:t>
            </a:r>
            <a:endParaRPr lang="en-US" dirty="0">
              <a:solidFill>
                <a:schemeClr val="tx1"/>
              </a:solidFill>
              <a:cs typeface="Calibri"/>
            </a:endParaRPr>
          </a:p>
          <a:p>
            <a:pPr marL="285750" indent="-285750" algn="just">
              <a:buFont typeface="Arial"/>
              <a:buChar char="-"/>
            </a:pPr>
            <a:r>
              <a:rPr lang="en-US" dirty="0">
                <a:solidFill>
                  <a:schemeClr val="tx1"/>
                </a:solidFill>
                <a:cs typeface="Calibri"/>
              </a:rPr>
              <a:t>Adapt video quality: S</a:t>
            </a:r>
            <a:r>
              <a:rPr lang="en-GB" dirty="0" err="1">
                <a:ea typeface="+mn-lt"/>
                <a:cs typeface="+mn-lt"/>
              </a:rPr>
              <a:t>cales</a:t>
            </a:r>
            <a:r>
              <a:rPr lang="en-GB" dirty="0">
                <a:ea typeface="+mn-lt"/>
                <a:cs typeface="+mn-lt"/>
              </a:rPr>
              <a:t> display quality to accommodate bandwidth limitations. This keeps the connection working smoothly and quickly.</a:t>
            </a:r>
            <a:endParaRPr lang="en-GB" dirty="0">
              <a:ea typeface="Roboto" panose="02000000000000000000" pitchFamily="2" charset="0"/>
              <a:cs typeface="+mn-lt"/>
            </a:endParaRPr>
          </a:p>
          <a:p>
            <a:pPr algn="just"/>
            <a:endParaRPr lang="en-GB" dirty="0">
              <a:ea typeface="Roboto" panose="02000000000000000000" pitchFamily="2" charset="0"/>
              <a:cs typeface="Calibri"/>
            </a:endParaRPr>
          </a:p>
          <a:p>
            <a:pPr algn="just"/>
            <a:r>
              <a:rPr lang="en-US" b="1" dirty="0">
                <a:ea typeface="Roboto" panose="02000000000000000000" pitchFamily="2" charset="0"/>
              </a:rPr>
              <a:t>Manage Agent Accounts</a:t>
            </a:r>
          </a:p>
          <a:p>
            <a:pPr algn="just"/>
            <a:r>
              <a:rPr lang="en-US" dirty="0">
                <a:ea typeface="+mn-lt"/>
                <a:cs typeface="+mn-lt"/>
              </a:rPr>
              <a:t>Registering allows agents to retrieve their configuration from different computers.</a:t>
            </a:r>
            <a:r>
              <a:rPr lang="en-US" dirty="0"/>
              <a:t> </a:t>
            </a:r>
            <a:r>
              <a:rPr lang="en-GB" dirty="0">
                <a:ea typeface="+mn-lt"/>
                <a:cs typeface="+mn-lt"/>
              </a:rPr>
              <a:t>Agents can create a personal login with a password to easily access their records of user information and PC IDs, including the list of unattended computers, from wherever they are regardless of the device they use to run Remote Support. </a:t>
            </a:r>
            <a:endParaRPr lang="en-GB"/>
          </a:p>
          <a:p>
            <a:pPr algn="just"/>
            <a:endParaRPr lang="en-GB" dirty="0">
              <a:ea typeface="+mn-lt"/>
              <a:cs typeface="+mn-lt"/>
            </a:endParaRPr>
          </a:p>
          <a:p>
            <a:pPr algn="just"/>
            <a:r>
              <a:rPr lang="en-GB" b="1" dirty="0">
                <a:ea typeface="+mn-lt"/>
                <a:cs typeface="+mn-lt"/>
              </a:rPr>
              <a:t>Two access modes are available:</a:t>
            </a:r>
            <a:endParaRPr lang="en-GB" b="1" dirty="0"/>
          </a:p>
          <a:p>
            <a:pPr marL="285750" indent="-285750" algn="just">
              <a:buFont typeface="Arial"/>
              <a:buChar char="•"/>
            </a:pPr>
            <a:r>
              <a:rPr lang="en-GB" dirty="0">
                <a:ea typeface="+mn-lt"/>
                <a:cs typeface="+mn-lt"/>
              </a:rPr>
              <a:t>"Remote Control" allows you to take control of the remote session using your mouse and keyboard, while displaying the screen of the distant session.</a:t>
            </a:r>
            <a:endParaRPr lang="en-GB" dirty="0"/>
          </a:p>
          <a:p>
            <a:pPr marL="285750" indent="-285750" algn="just">
              <a:buFont typeface="Arial"/>
              <a:buChar char="•"/>
            </a:pPr>
            <a:r>
              <a:rPr lang="en-GB" dirty="0">
                <a:ea typeface="+mn-lt"/>
                <a:cs typeface="+mn-lt"/>
              </a:rPr>
              <a:t>"Command Line" allows you to display a command prompt in the context of the remote session. </a:t>
            </a:r>
            <a:endParaRPr lang="en-GB" sz="1600" i="1" dirty="0">
              <a:ea typeface="+mn-lt"/>
              <a:cs typeface="+mn-lt"/>
            </a:endParaRPr>
          </a:p>
        </p:txBody>
      </p:sp>
      <p:sp>
        <p:nvSpPr>
          <p:cNvPr id="33" name="ZoneTexte 32">
            <a:extLst>
              <a:ext uri="{FF2B5EF4-FFF2-40B4-BE49-F238E27FC236}">
                <a16:creationId xmlns:a16="http://schemas.microsoft.com/office/drawing/2014/main" id="{A35D96BA-D1A3-4646-BE13-21936739554F}"/>
              </a:ext>
            </a:extLst>
          </p:cNvPr>
          <p:cNvSpPr txBox="1"/>
          <p:nvPr/>
        </p:nvSpPr>
        <p:spPr>
          <a:xfrm>
            <a:off x="6575174" y="2120299"/>
            <a:ext cx="5268793" cy="9787295"/>
          </a:xfrm>
          <a:prstGeom prst="rect">
            <a:avLst/>
          </a:prstGeom>
          <a:noFill/>
          <a:ln>
            <a:noFill/>
          </a:ln>
        </p:spPr>
        <p:txBody>
          <a:bodyPr wrap="square" lIns="91440" tIns="45720" rIns="91440" bIns="45720" rtlCol="0" anchor="t">
            <a:spAutoFit/>
          </a:bodyPr>
          <a:lstStyle/>
          <a:p>
            <a:pPr algn="just"/>
            <a:r>
              <a:rPr lang="en-US" b="1" dirty="0"/>
              <a:t>Pre-Requisites: </a:t>
            </a:r>
          </a:p>
          <a:p>
            <a:pPr algn="l"/>
            <a:r>
              <a:rPr lang="fr-FR" b="0" i="0" dirty="0">
                <a:solidFill>
                  <a:srgbClr val="212529"/>
                </a:solidFill>
                <a:effectLst/>
                <a:latin typeface="system-ui"/>
              </a:rPr>
              <a:t>1)</a:t>
            </a:r>
            <a:r>
              <a:rPr lang="fr-FR" dirty="0"/>
              <a:t> Hardware</a:t>
            </a:r>
          </a:p>
          <a:p>
            <a:pPr marL="285750" indent="-285750">
              <a:buFontTx/>
              <a:buChar char="-"/>
            </a:pPr>
            <a:r>
              <a:rPr lang="en-US" dirty="0" err="1"/>
              <a:t>TSplus</a:t>
            </a:r>
            <a:r>
              <a:rPr lang="en-US" dirty="0"/>
              <a:t> Remote Support runs on both 32 and 64-bit editions of Windows computers.</a:t>
            </a:r>
            <a:endParaRPr lang="en-US" dirty="0">
              <a:cs typeface="Calibri" panose="020F0502020204030204"/>
            </a:endParaRPr>
          </a:p>
          <a:p>
            <a:pPr algn="l"/>
            <a:endParaRPr lang="en-US" dirty="0">
              <a:cs typeface="Calibri" panose="020F0502020204030204"/>
            </a:endParaRPr>
          </a:p>
          <a:p>
            <a:pPr algn="l"/>
            <a:r>
              <a:rPr lang="en-US" dirty="0"/>
              <a:t>2) Operating system</a:t>
            </a:r>
          </a:p>
          <a:p>
            <a:pPr algn="l"/>
            <a:r>
              <a:rPr lang="en-US" dirty="0"/>
              <a:t>TSplus Remote Support is compatible with the following operating systems:</a:t>
            </a:r>
          </a:p>
          <a:p>
            <a:pPr indent="-285750" algn="just">
              <a:buFontTx/>
              <a:buChar char="-"/>
            </a:pPr>
            <a:r>
              <a:rPr lang="en-US" dirty="0"/>
              <a:t>Windows 7 Service Pack 1</a:t>
            </a:r>
          </a:p>
          <a:p>
            <a:pPr indent="-285750" algn="just">
              <a:buFontTx/>
              <a:buChar char="-"/>
            </a:pPr>
            <a:r>
              <a:rPr lang="en-US" dirty="0"/>
              <a:t>Windows 8/8.1</a:t>
            </a:r>
          </a:p>
          <a:p>
            <a:pPr indent="-285750" algn="just">
              <a:buFontTx/>
              <a:buChar char="-"/>
            </a:pPr>
            <a:r>
              <a:rPr lang="en-US" dirty="0"/>
              <a:t>Windows 10 Pro</a:t>
            </a:r>
          </a:p>
          <a:p>
            <a:pPr indent="-285750" algn="just">
              <a:buFontTx/>
              <a:buChar char="-"/>
            </a:pPr>
            <a:r>
              <a:rPr lang="en-US" dirty="0"/>
              <a:t>Windows 11 Pro</a:t>
            </a:r>
          </a:p>
          <a:p>
            <a:pPr indent="-285750" algn="just">
              <a:buFontTx/>
              <a:buChar char="-"/>
            </a:pPr>
            <a:r>
              <a:rPr lang="en-US" dirty="0"/>
              <a:t>Windows Server 2008 R2 SP1</a:t>
            </a:r>
          </a:p>
          <a:p>
            <a:pPr indent="-285750" algn="just">
              <a:buFontTx/>
              <a:buChar char="-"/>
            </a:pPr>
            <a:r>
              <a:rPr lang="en-US" dirty="0"/>
              <a:t>Windows Server 2012 or 2012 R2</a:t>
            </a:r>
          </a:p>
          <a:p>
            <a:pPr indent="-285750" algn="just">
              <a:buFontTx/>
              <a:buChar char="-"/>
            </a:pPr>
            <a:r>
              <a:rPr lang="en-US" dirty="0"/>
              <a:t>Windows Server 2016</a:t>
            </a:r>
          </a:p>
          <a:p>
            <a:pPr indent="-285750" algn="just">
              <a:buFontTx/>
              <a:buChar char="-"/>
            </a:pPr>
            <a:r>
              <a:rPr lang="en-US" dirty="0"/>
              <a:t>Windows Server 2019</a:t>
            </a:r>
          </a:p>
          <a:p>
            <a:pPr indent="-285750" algn="just">
              <a:buFontTx/>
              <a:buChar char="-"/>
            </a:pPr>
            <a:r>
              <a:rPr lang="en-US" dirty="0"/>
              <a:t>Windows Server 2022</a:t>
            </a:r>
          </a:p>
          <a:p>
            <a:pPr marL="285750" indent="-285750" algn="l">
              <a:buFontTx/>
              <a:buChar char="-"/>
            </a:pPr>
            <a:endParaRPr lang="en-US" dirty="0">
              <a:solidFill>
                <a:srgbClr val="212529"/>
              </a:solidFill>
              <a:latin typeface="system-ui"/>
            </a:endParaRPr>
          </a:p>
          <a:p>
            <a:pPr algn="l"/>
            <a:r>
              <a:rPr lang="en-US" dirty="0"/>
              <a:t>The required framework is .NET version 4.5.2 or higher.</a:t>
            </a:r>
          </a:p>
          <a:p>
            <a:pPr algn="just"/>
            <a:endParaRPr lang="en-US" dirty="0"/>
          </a:p>
          <a:p>
            <a:pPr algn="just"/>
            <a:r>
              <a:rPr lang="en-US" dirty="0"/>
              <a:t>There is no installation or configuration. </a:t>
            </a:r>
            <a:r>
              <a:rPr lang="en-US" dirty="0" err="1">
                <a:ea typeface="+mn-lt"/>
                <a:cs typeface="+mn-lt"/>
              </a:rPr>
              <a:t>TSplus</a:t>
            </a:r>
            <a:r>
              <a:rPr lang="en-US" dirty="0">
                <a:ea typeface="+mn-lt"/>
                <a:cs typeface="+mn-lt"/>
              </a:rPr>
              <a:t> Remote Support only requires an Internet connection.</a:t>
            </a:r>
          </a:p>
          <a:p>
            <a:pPr algn="just"/>
            <a:r>
              <a:rPr lang="en-US" dirty="0">
                <a:ea typeface="+mn-lt"/>
                <a:cs typeface="+mn-lt"/>
              </a:rPr>
              <a:t>Depending on the location of the agent and remote computers, and to ensure the best performance, multiple relay servers may be contacted by the Remote Support program. For networks with restrictive network policies, please allow outgoing connections to domain name *.tsplus-remotesupport.com from the agent and the remote computer.</a:t>
            </a:r>
            <a:endParaRPr lang="en-US" dirty="0"/>
          </a:p>
          <a:p>
            <a:pPr algn="just"/>
            <a:endParaRPr lang="en-US" dirty="0">
              <a:ea typeface="+mn-lt"/>
              <a:cs typeface="+mn-lt"/>
            </a:endParaRPr>
          </a:p>
          <a:p>
            <a:pPr algn="just"/>
            <a:r>
              <a:rPr lang="en-US" dirty="0"/>
              <a:t>The trial version of Remote Support is the fully-featured edition, valid for 15 days, 5 concurrent connections. </a:t>
            </a:r>
            <a:endParaRPr lang="en-US" dirty="0">
              <a:cs typeface="Calibri"/>
            </a:endParaRPr>
          </a:p>
        </p:txBody>
      </p:sp>
      <p:sp>
        <p:nvSpPr>
          <p:cNvPr id="34" name="ZoneTexte 33">
            <a:extLst>
              <a:ext uri="{FF2B5EF4-FFF2-40B4-BE49-F238E27FC236}">
                <a16:creationId xmlns:a16="http://schemas.microsoft.com/office/drawing/2014/main" id="{462EBADB-7F51-4BBF-9A1A-7579AD83EC3C}"/>
              </a:ext>
            </a:extLst>
          </p:cNvPr>
          <p:cNvSpPr txBox="1"/>
          <p:nvPr/>
        </p:nvSpPr>
        <p:spPr>
          <a:xfrm>
            <a:off x="4491915" y="15651931"/>
            <a:ext cx="3645385" cy="369332"/>
          </a:xfrm>
          <a:prstGeom prst="rect">
            <a:avLst/>
          </a:prstGeom>
          <a:noFill/>
        </p:spPr>
        <p:txBody>
          <a:bodyPr wrap="square" rtlCol="0">
            <a:spAutoFit/>
          </a:bodyPr>
          <a:lstStyle/>
          <a:p>
            <a:pPr algn="ctr"/>
            <a:r>
              <a:rPr lang="fr-FR" dirty="0"/>
              <a:t>https://tsplus.net/remote-support</a:t>
            </a:r>
          </a:p>
        </p:txBody>
      </p:sp>
      <p:pic>
        <p:nvPicPr>
          <p:cNvPr id="35" name="Image 34">
            <a:extLst>
              <a:ext uri="{FF2B5EF4-FFF2-40B4-BE49-F238E27FC236}">
                <a16:creationId xmlns:a16="http://schemas.microsoft.com/office/drawing/2014/main" id="{16AEFAE1-09F6-4EC2-9679-223D5202E31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043410" y="15372227"/>
            <a:ext cx="762002" cy="571501"/>
          </a:xfrm>
          <a:prstGeom prst="rect">
            <a:avLst/>
          </a:prstGeom>
        </p:spPr>
      </p:pic>
      <p:graphicFrame>
        <p:nvGraphicFramePr>
          <p:cNvPr id="2" name="Tableau 3">
            <a:extLst>
              <a:ext uri="{FF2B5EF4-FFF2-40B4-BE49-F238E27FC236}">
                <a16:creationId xmlns:a16="http://schemas.microsoft.com/office/drawing/2014/main" id="{EE0C3721-E746-4301-B839-48AB5339BBD5}"/>
              </a:ext>
            </a:extLst>
          </p:cNvPr>
          <p:cNvGraphicFramePr>
            <a:graphicFrameLocks noGrp="1"/>
          </p:cNvGraphicFramePr>
          <p:nvPr>
            <p:extLst>
              <p:ext uri="{D42A27DB-BD31-4B8C-83A1-F6EECF244321}">
                <p14:modId xmlns:p14="http://schemas.microsoft.com/office/powerpoint/2010/main" val="1062237387"/>
              </p:ext>
            </p:extLst>
          </p:nvPr>
        </p:nvGraphicFramePr>
        <p:xfrm>
          <a:off x="6632365" y="12480812"/>
          <a:ext cx="4915842" cy="2613045"/>
        </p:xfrm>
        <a:graphic>
          <a:graphicData uri="http://schemas.openxmlformats.org/drawingml/2006/table">
            <a:tbl>
              <a:tblPr firstRow="1" bandRow="1">
                <a:tableStyleId>{5C22544A-7EE6-4342-B048-85BDC9FD1C3A}</a:tableStyleId>
              </a:tblPr>
              <a:tblGrid>
                <a:gridCol w="4915842">
                  <a:extLst>
                    <a:ext uri="{9D8B030D-6E8A-4147-A177-3AD203B41FA5}">
                      <a16:colId xmlns:a16="http://schemas.microsoft.com/office/drawing/2014/main" val="3847314733"/>
                    </a:ext>
                  </a:extLst>
                </a:gridCol>
              </a:tblGrid>
              <a:tr h="2039709">
                <a:tc>
                  <a:txBody>
                    <a:bodyPr/>
                    <a:lstStyle/>
                    <a:p>
                      <a:pPr algn="ctr"/>
                      <a:endParaRPr lang="fr-FR" dirty="0">
                        <a:solidFill>
                          <a:schemeClr val="tx1"/>
                        </a:solidFill>
                      </a:endParaRPr>
                    </a:p>
                    <a:p>
                      <a:pPr lvl="0" algn="ctr">
                        <a:buNone/>
                      </a:pPr>
                      <a:r>
                        <a:rPr lang="fr-FR" dirty="0">
                          <a:solidFill>
                            <a:schemeClr val="tx1"/>
                          </a:solidFill>
                        </a:rPr>
                        <a:t>Contact us</a:t>
                      </a:r>
                    </a:p>
                    <a:p>
                      <a:pPr algn="l"/>
                      <a:r>
                        <a:rPr lang="fr-FR" dirty="0">
                          <a:solidFill>
                            <a:schemeClr val="tx1"/>
                          </a:solidFill>
                        </a:rPr>
                        <a:t>   </a:t>
                      </a:r>
                      <a:r>
                        <a:rPr lang="fr-FR" sz="2000" b="0" dirty="0">
                          <a:solidFill>
                            <a:schemeClr val="tx1"/>
                          </a:solidFill>
                        </a:rPr>
                        <a:t>TSplus corporation</a:t>
                      </a:r>
                    </a:p>
                    <a:p>
                      <a:r>
                        <a:rPr lang="fr-FR" sz="2000" b="0" i="0" kern="1200" dirty="0">
                          <a:solidFill>
                            <a:schemeClr val="tx1"/>
                          </a:solidFill>
                          <a:effectLst/>
                          <a:latin typeface="+mn-lt"/>
                          <a:ea typeface="+mn-ea"/>
                          <a:cs typeface="+mn-cs"/>
                        </a:rPr>
                        <a:t>    300 Spectrum Center Drive,</a:t>
                      </a:r>
                      <a:br>
                        <a:rPr lang="fr-FR" sz="2000" b="0" i="0" kern="1200" dirty="0">
                          <a:solidFill>
                            <a:schemeClr val="tx1"/>
                          </a:solidFill>
                          <a:effectLst/>
                          <a:latin typeface="+mn-lt"/>
                          <a:ea typeface="+mn-ea"/>
                          <a:cs typeface="+mn-cs"/>
                        </a:rPr>
                      </a:br>
                      <a:r>
                        <a:rPr lang="fr-FR" sz="2000" b="0" i="0" kern="1200" dirty="0">
                          <a:solidFill>
                            <a:schemeClr val="tx1"/>
                          </a:solidFill>
                          <a:effectLst/>
                          <a:latin typeface="+mn-lt"/>
                          <a:ea typeface="+mn-ea"/>
                          <a:cs typeface="+mn-cs"/>
                        </a:rPr>
                        <a:t>    Irvine, CA 92618, USA</a:t>
                      </a:r>
                      <a:br>
                        <a:rPr lang="fr-FR" sz="2000" b="0" i="0" kern="1200" dirty="0">
                          <a:solidFill>
                            <a:schemeClr val="tx1"/>
                          </a:solidFill>
                          <a:effectLst/>
                          <a:latin typeface="+mn-lt"/>
                          <a:ea typeface="+mn-ea"/>
                          <a:cs typeface="+mn-cs"/>
                        </a:rPr>
                      </a:br>
                      <a:r>
                        <a:rPr lang="fr-FR" sz="2000" b="0" i="0" kern="1200" dirty="0">
                          <a:solidFill>
                            <a:schemeClr val="tx1"/>
                          </a:solidFill>
                          <a:effectLst/>
                          <a:latin typeface="+mn-lt"/>
                          <a:ea typeface="+mn-ea"/>
                          <a:cs typeface="+mn-cs"/>
                        </a:rPr>
                        <a:t>    +1 949-561-1771</a:t>
                      </a:r>
                      <a:endParaRPr lang="fr-FR" b="0" i="0" u="none" dirty="0">
                        <a:solidFill>
                          <a:schemeClr val="tx1"/>
                        </a:solidFill>
                      </a:endParaRPr>
                    </a:p>
                  </a:txBody>
                  <a:tcPr>
                    <a:solidFill>
                      <a:schemeClr val="bg1"/>
                    </a:solidFill>
                  </a:tcPr>
                </a:tc>
                <a:extLst>
                  <a:ext uri="{0D108BD9-81ED-4DB2-BD59-A6C34878D82A}">
                    <a16:rowId xmlns:a16="http://schemas.microsoft.com/office/drawing/2014/main" val="3384736062"/>
                  </a:ext>
                </a:extLst>
              </a:tr>
              <a:tr h="509925">
                <a:tc>
                  <a:txBody>
                    <a:bodyPr/>
                    <a:lstStyle/>
                    <a:p>
                      <a:endParaRPr lang="fr-FR" b="0" i="0" u="none" dirty="0">
                        <a:solidFill>
                          <a:schemeClr val="tx1"/>
                        </a:solidFill>
                      </a:endParaRPr>
                    </a:p>
                  </a:txBody>
                  <a:tcPr>
                    <a:solidFill>
                      <a:schemeClr val="bg1"/>
                    </a:solidFill>
                  </a:tcPr>
                </a:tc>
                <a:extLst>
                  <a:ext uri="{0D108BD9-81ED-4DB2-BD59-A6C34878D82A}">
                    <a16:rowId xmlns:a16="http://schemas.microsoft.com/office/drawing/2014/main" val="4213105600"/>
                  </a:ext>
                </a:extLst>
              </a:tr>
            </a:tbl>
          </a:graphicData>
        </a:graphic>
      </p:graphicFrame>
      <p:pic>
        <p:nvPicPr>
          <p:cNvPr id="15" name="Image 14">
            <a:extLst>
              <a:ext uri="{FF2B5EF4-FFF2-40B4-BE49-F238E27FC236}">
                <a16:creationId xmlns:a16="http://schemas.microsoft.com/office/drawing/2014/main" id="{FFB80379-1C83-435E-A71C-27459A797C3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18552" y="562633"/>
            <a:ext cx="2429448" cy="437301"/>
          </a:xfrm>
          <a:prstGeom prst="rect">
            <a:avLst/>
          </a:prstGeom>
        </p:spPr>
      </p:pic>
      <p:sp>
        <p:nvSpPr>
          <p:cNvPr id="21" name="Rectangle 20">
            <a:extLst>
              <a:ext uri="{FF2B5EF4-FFF2-40B4-BE49-F238E27FC236}">
                <a16:creationId xmlns:a16="http://schemas.microsoft.com/office/drawing/2014/main" id="{54DCA066-F7C7-4645-93DE-E20930B4675D}"/>
              </a:ext>
            </a:extLst>
          </p:cNvPr>
          <p:cNvSpPr/>
          <p:nvPr/>
        </p:nvSpPr>
        <p:spPr>
          <a:xfrm>
            <a:off x="6610709" y="12368219"/>
            <a:ext cx="4911767" cy="25237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 name="Connecteur droit 3">
            <a:extLst>
              <a:ext uri="{FF2B5EF4-FFF2-40B4-BE49-F238E27FC236}">
                <a16:creationId xmlns:a16="http://schemas.microsoft.com/office/drawing/2014/main" id="{CA25D9E0-18BE-443A-A726-AF6E18062770}"/>
              </a:ext>
            </a:extLst>
          </p:cNvPr>
          <p:cNvCxnSpPr>
            <a:cxnSpLocks/>
          </p:cNvCxnSpPr>
          <p:nvPr/>
        </p:nvCxnSpPr>
        <p:spPr>
          <a:xfrm>
            <a:off x="6236853" y="5597912"/>
            <a:ext cx="0" cy="94605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descr="Graphical user interface&#10;&#10;Description automatically generated">
            <a:extLst>
              <a:ext uri="{FF2B5EF4-FFF2-40B4-BE49-F238E27FC236}">
                <a16:creationId xmlns:a16="http://schemas.microsoft.com/office/drawing/2014/main" id="{D53AB8AB-FAA7-B5CE-C7A4-27F2C4C2FCEA}"/>
              </a:ext>
            </a:extLst>
          </p:cNvPr>
          <p:cNvPicPr>
            <a:picLocks noChangeAspect="1"/>
          </p:cNvPicPr>
          <p:nvPr/>
        </p:nvPicPr>
        <p:blipFill>
          <a:blip r:embed="rId5"/>
          <a:srcRect/>
          <a:stretch/>
        </p:blipFill>
        <p:spPr>
          <a:xfrm>
            <a:off x="398459" y="2420655"/>
            <a:ext cx="5647112" cy="2785486"/>
          </a:xfrm>
          <a:prstGeom prst="rect">
            <a:avLst/>
          </a:prstGeom>
          <a:ln>
            <a:solidFill>
              <a:schemeClr val="tx1"/>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3371396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nnotations xmlns="a898a0c5-c2e4-4832-94ac-77ee20132d0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6EE57207055044DA43F6207849E841D" ma:contentTypeVersion="13" ma:contentTypeDescription="Create a new document." ma:contentTypeScope="" ma:versionID="c91312251cffb443358197c013474f65">
  <xsd:schema xmlns:xsd="http://www.w3.org/2001/XMLSchema" xmlns:xs="http://www.w3.org/2001/XMLSchema" xmlns:p="http://schemas.microsoft.com/office/2006/metadata/properties" xmlns:ns2="a898a0c5-c2e4-4832-94ac-77ee20132d05" xmlns:ns3="21294b35-7f05-42bb-adab-a3cf2f1663ad" targetNamespace="http://schemas.microsoft.com/office/2006/metadata/properties" ma:root="true" ma:fieldsID="575065d3b4f487bafbedb786e34653fd" ns2:_="" ns3:_="">
    <xsd:import namespace="a898a0c5-c2e4-4832-94ac-77ee20132d05"/>
    <xsd:import namespace="21294b35-7f05-42bb-adab-a3cf2f166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element ref="ns2:annotat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98a0c5-c2e4-4832-94ac-77ee20132d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annotations" ma:index="20" nillable="true" ma:displayName="annotations" ma:format="Dropdown" ma:internalName="annotation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1294b35-7f05-42bb-adab-a3cf2f1663a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F8C817-4B53-42E1-B728-CE26B656C004}">
  <ds:schemaRefs>
    <ds:schemaRef ds:uri="http://schemas.microsoft.com/office/2006/metadata/properties"/>
    <ds:schemaRef ds:uri="http://schemas.microsoft.com/office/infopath/2007/PartnerControls"/>
    <ds:schemaRef ds:uri="a898a0c5-c2e4-4832-94ac-77ee20132d05"/>
  </ds:schemaRefs>
</ds:datastoreItem>
</file>

<file path=customXml/itemProps2.xml><?xml version="1.0" encoding="utf-8"?>
<ds:datastoreItem xmlns:ds="http://schemas.openxmlformats.org/officeDocument/2006/customXml" ds:itemID="{713A5181-5AAB-4FF7-9D88-7385B4A5B420}">
  <ds:schemaRefs>
    <ds:schemaRef ds:uri="http://schemas.microsoft.com/sharepoint/v3/contenttype/forms"/>
  </ds:schemaRefs>
</ds:datastoreItem>
</file>

<file path=customXml/itemProps3.xml><?xml version="1.0" encoding="utf-8"?>
<ds:datastoreItem xmlns:ds="http://schemas.openxmlformats.org/officeDocument/2006/customXml" ds:itemID="{EF9EE973-D8C3-4AA3-AB9B-607F2AAB9F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98a0c5-c2e4-4832-94ac-77ee20132d05"/>
    <ds:schemaRef ds:uri="21294b35-7f05-42bb-adab-a3cf2f166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Product datasheet mockup</Template>
  <TotalTime>1608</TotalTime>
  <Words>922</Words>
  <Application>Microsoft Office PowerPoint</Application>
  <PresentationFormat>Personnalisé</PresentationFormat>
  <Paragraphs>74</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system-ui</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Dominique Benoit</dc:creator>
  <cp:lastModifiedBy>Floriane Mer</cp:lastModifiedBy>
  <cp:revision>320</cp:revision>
  <dcterms:created xsi:type="dcterms:W3CDTF">2022-06-30T06:48:20Z</dcterms:created>
  <dcterms:modified xsi:type="dcterms:W3CDTF">2022-12-14T18:17:19Z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0x01010036EE57207055044DA43F6207849E841D</vt:lpwstr>
  </property>
</Properties>
</file>