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12192000" cy="1625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A00"/>
    <a:srgbClr val="73777E"/>
    <a:srgbClr val="FEFEFE"/>
    <a:srgbClr val="F991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8" d="100"/>
          <a:sy n="38" d="100"/>
        </p:scale>
        <p:origin x="150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fr-FR"/>
              <a:t>Modifiez le style du titre</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1408266-5267-40BC-BF65-D028F6B334B2}" type="datetimeFigureOut">
              <a:rPr lang="fr-FR" smtClean="0"/>
              <a:t>14/12/2022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8E8838-E930-4816-A15F-32A3D2F322A2}" type="slidenum">
              <a:rPr lang="fr-FR" smtClean="0"/>
              <a:t>‹N°›</a:t>
            </a:fld>
            <a:endParaRPr lang="fr-FR"/>
          </a:p>
        </p:txBody>
      </p:sp>
    </p:spTree>
    <p:extLst>
      <p:ext uri="{BB962C8B-B14F-4D97-AF65-F5344CB8AC3E}">
        <p14:creationId xmlns:p14="http://schemas.microsoft.com/office/powerpoint/2010/main" val="299632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1408266-5267-40BC-BF65-D028F6B334B2}" type="datetimeFigureOut">
              <a:rPr lang="fr-FR" smtClean="0"/>
              <a:t>14/12/2022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8E8838-E930-4816-A15F-32A3D2F322A2}" type="slidenum">
              <a:rPr lang="fr-FR" smtClean="0"/>
              <a:t>‹N°›</a:t>
            </a:fld>
            <a:endParaRPr lang="fr-FR"/>
          </a:p>
        </p:txBody>
      </p:sp>
    </p:spTree>
    <p:extLst>
      <p:ext uri="{BB962C8B-B14F-4D97-AF65-F5344CB8AC3E}">
        <p14:creationId xmlns:p14="http://schemas.microsoft.com/office/powerpoint/2010/main" val="2075109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1408266-5267-40BC-BF65-D028F6B334B2}" type="datetimeFigureOut">
              <a:rPr lang="fr-FR" smtClean="0"/>
              <a:t>14/12/2022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8E8838-E930-4816-A15F-32A3D2F322A2}" type="slidenum">
              <a:rPr lang="fr-FR" smtClean="0"/>
              <a:t>‹N°›</a:t>
            </a:fld>
            <a:endParaRPr lang="fr-FR"/>
          </a:p>
        </p:txBody>
      </p:sp>
    </p:spTree>
    <p:extLst>
      <p:ext uri="{BB962C8B-B14F-4D97-AF65-F5344CB8AC3E}">
        <p14:creationId xmlns:p14="http://schemas.microsoft.com/office/powerpoint/2010/main" val="111296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1408266-5267-40BC-BF65-D028F6B334B2}" type="datetimeFigureOut">
              <a:rPr lang="fr-FR" smtClean="0"/>
              <a:t>14/12/2022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8E8838-E930-4816-A15F-32A3D2F322A2}" type="slidenum">
              <a:rPr lang="fr-FR" smtClean="0"/>
              <a:t>‹N°›</a:t>
            </a:fld>
            <a:endParaRPr lang="fr-FR"/>
          </a:p>
        </p:txBody>
      </p:sp>
    </p:spTree>
    <p:extLst>
      <p:ext uri="{BB962C8B-B14F-4D97-AF65-F5344CB8AC3E}">
        <p14:creationId xmlns:p14="http://schemas.microsoft.com/office/powerpoint/2010/main" val="97988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fr-FR"/>
              <a:t>Modifiez le style du titre</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1408266-5267-40BC-BF65-D028F6B334B2}" type="datetimeFigureOut">
              <a:rPr lang="fr-FR" smtClean="0"/>
              <a:t>14/12/2022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8E8838-E930-4816-A15F-32A3D2F322A2}" type="slidenum">
              <a:rPr lang="fr-FR" smtClean="0"/>
              <a:t>‹N°›</a:t>
            </a:fld>
            <a:endParaRPr lang="fr-FR"/>
          </a:p>
        </p:txBody>
      </p:sp>
    </p:spTree>
    <p:extLst>
      <p:ext uri="{BB962C8B-B14F-4D97-AF65-F5344CB8AC3E}">
        <p14:creationId xmlns:p14="http://schemas.microsoft.com/office/powerpoint/2010/main" val="217769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1408266-5267-40BC-BF65-D028F6B334B2}" type="datetimeFigureOut">
              <a:rPr lang="fr-FR" smtClean="0"/>
              <a:t>14/12/2022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8E8838-E930-4816-A15F-32A3D2F322A2}" type="slidenum">
              <a:rPr lang="fr-FR" smtClean="0"/>
              <a:t>‹N°›</a:t>
            </a:fld>
            <a:endParaRPr lang="fr-FR"/>
          </a:p>
        </p:txBody>
      </p:sp>
    </p:spTree>
    <p:extLst>
      <p:ext uri="{BB962C8B-B14F-4D97-AF65-F5344CB8AC3E}">
        <p14:creationId xmlns:p14="http://schemas.microsoft.com/office/powerpoint/2010/main" val="251719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4" name="Content Placeholder 3"/>
          <p:cNvSpPr>
            <a:spLocks noGrp="1"/>
          </p:cNvSpPr>
          <p:nvPr>
            <p:ph sz="half" idx="2"/>
          </p:nvPr>
        </p:nvSpPr>
        <p:spPr>
          <a:xfrm>
            <a:off x="839789" y="5937956"/>
            <a:ext cx="5157787" cy="87338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6" name="Content Placeholder 5"/>
          <p:cNvSpPr>
            <a:spLocks noGrp="1"/>
          </p:cNvSpPr>
          <p:nvPr>
            <p:ph sz="quarter" idx="4"/>
          </p:nvPr>
        </p:nvSpPr>
        <p:spPr>
          <a:xfrm>
            <a:off x="6172201" y="5937956"/>
            <a:ext cx="5183188" cy="87338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1408266-5267-40BC-BF65-D028F6B334B2}" type="datetimeFigureOut">
              <a:rPr lang="fr-FR" smtClean="0"/>
              <a:t>14/12/2022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8E8838-E930-4816-A15F-32A3D2F322A2}" type="slidenum">
              <a:rPr lang="fr-FR" smtClean="0"/>
              <a:t>‹N°›</a:t>
            </a:fld>
            <a:endParaRPr lang="fr-FR"/>
          </a:p>
        </p:txBody>
      </p:sp>
    </p:spTree>
    <p:extLst>
      <p:ext uri="{BB962C8B-B14F-4D97-AF65-F5344CB8AC3E}">
        <p14:creationId xmlns:p14="http://schemas.microsoft.com/office/powerpoint/2010/main" val="3319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1408266-5267-40BC-BF65-D028F6B334B2}" type="datetimeFigureOut">
              <a:rPr lang="fr-FR" smtClean="0"/>
              <a:t>14/12/2022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8E8838-E930-4816-A15F-32A3D2F322A2}" type="slidenum">
              <a:rPr lang="fr-FR" smtClean="0"/>
              <a:t>‹N°›</a:t>
            </a:fld>
            <a:endParaRPr lang="fr-FR"/>
          </a:p>
        </p:txBody>
      </p:sp>
    </p:spTree>
    <p:extLst>
      <p:ext uri="{BB962C8B-B14F-4D97-AF65-F5344CB8AC3E}">
        <p14:creationId xmlns:p14="http://schemas.microsoft.com/office/powerpoint/2010/main" val="911353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08266-5267-40BC-BF65-D028F6B334B2}" type="datetimeFigureOut">
              <a:rPr lang="fr-FR" smtClean="0"/>
              <a:t>14/12/2022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8E8838-E930-4816-A15F-32A3D2F322A2}" type="slidenum">
              <a:rPr lang="fr-FR" smtClean="0"/>
              <a:t>‹N°›</a:t>
            </a:fld>
            <a:endParaRPr lang="fr-FR"/>
          </a:p>
        </p:txBody>
      </p:sp>
    </p:spTree>
    <p:extLst>
      <p:ext uri="{BB962C8B-B14F-4D97-AF65-F5344CB8AC3E}">
        <p14:creationId xmlns:p14="http://schemas.microsoft.com/office/powerpoint/2010/main" val="39612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fr-FR"/>
              <a:t>Modifiez le style du titre</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1408266-5267-40BC-BF65-D028F6B334B2}" type="datetimeFigureOut">
              <a:rPr lang="fr-FR" smtClean="0"/>
              <a:t>14/12/2022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8E8838-E930-4816-A15F-32A3D2F322A2}" type="slidenum">
              <a:rPr lang="fr-FR" smtClean="0"/>
              <a:t>‹N°›</a:t>
            </a:fld>
            <a:endParaRPr lang="fr-FR"/>
          </a:p>
        </p:txBody>
      </p:sp>
    </p:spTree>
    <p:extLst>
      <p:ext uri="{BB962C8B-B14F-4D97-AF65-F5344CB8AC3E}">
        <p14:creationId xmlns:p14="http://schemas.microsoft.com/office/powerpoint/2010/main" val="103508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1408266-5267-40BC-BF65-D028F6B334B2}" type="datetimeFigureOut">
              <a:rPr lang="fr-FR" smtClean="0"/>
              <a:t>14/12/2022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8E8838-E930-4816-A15F-32A3D2F322A2}" type="slidenum">
              <a:rPr lang="fr-FR" smtClean="0"/>
              <a:t>‹N°›</a:t>
            </a:fld>
            <a:endParaRPr lang="fr-FR"/>
          </a:p>
        </p:txBody>
      </p:sp>
    </p:spTree>
    <p:extLst>
      <p:ext uri="{BB962C8B-B14F-4D97-AF65-F5344CB8AC3E}">
        <p14:creationId xmlns:p14="http://schemas.microsoft.com/office/powerpoint/2010/main" val="260457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71408266-5267-40BC-BF65-D028F6B334B2}" type="datetimeFigureOut">
              <a:rPr lang="fr-FR" smtClean="0"/>
              <a:t>14/12/2022</a:t>
            </a:fld>
            <a:endParaRPr lang="fr-FR"/>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BF8E8838-E930-4816-A15F-32A3D2F322A2}" type="slidenum">
              <a:rPr lang="fr-FR" smtClean="0"/>
              <a:t>‹N°›</a:t>
            </a:fld>
            <a:endParaRPr lang="fr-FR"/>
          </a:p>
        </p:txBody>
      </p:sp>
    </p:spTree>
    <p:extLst>
      <p:ext uri="{BB962C8B-B14F-4D97-AF65-F5344CB8AC3E}">
        <p14:creationId xmlns:p14="http://schemas.microsoft.com/office/powerpoint/2010/main" val="26436980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735588A-3077-E824-F799-E1DFA17746B4}"/>
              </a:ext>
            </a:extLst>
          </p:cNvPr>
          <p:cNvSpPr/>
          <p:nvPr/>
        </p:nvSpPr>
        <p:spPr>
          <a:xfrm>
            <a:off x="348033" y="6326301"/>
            <a:ext cx="5966575" cy="9100583"/>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pic>
        <p:nvPicPr>
          <p:cNvPr id="7" name="Image 6" descr="Une image contenant ciel&#10;&#10;Description générée automatiquement">
            <a:extLst>
              <a:ext uri="{FF2B5EF4-FFF2-40B4-BE49-F238E27FC236}">
                <a16:creationId xmlns:a16="http://schemas.microsoft.com/office/drawing/2014/main" id="{6FFDA1C5-4C37-9F04-5195-CF0F24534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924090"/>
          </a:xfrm>
          <a:prstGeom prst="rect">
            <a:avLst/>
          </a:prstGeom>
        </p:spPr>
      </p:pic>
      <p:sp>
        <p:nvSpPr>
          <p:cNvPr id="11" name="ZoneTexte 10">
            <a:extLst>
              <a:ext uri="{FF2B5EF4-FFF2-40B4-BE49-F238E27FC236}">
                <a16:creationId xmlns:a16="http://schemas.microsoft.com/office/drawing/2014/main" id="{F6836113-19F4-BC9A-A2C0-1079428F48CF}"/>
              </a:ext>
            </a:extLst>
          </p:cNvPr>
          <p:cNvSpPr txBox="1"/>
          <p:nvPr/>
        </p:nvSpPr>
        <p:spPr>
          <a:xfrm>
            <a:off x="444282" y="6168319"/>
            <a:ext cx="5774075" cy="9233297"/>
          </a:xfrm>
          <a:prstGeom prst="rect">
            <a:avLst/>
          </a:prstGeom>
          <a:noFill/>
          <a:ln>
            <a:noFill/>
          </a:ln>
        </p:spPr>
        <p:txBody>
          <a:bodyPr wrap="square" rtlCol="0">
            <a:spAutoFit/>
          </a:bodyPr>
          <a:lstStyle/>
          <a:p>
            <a:r>
              <a:rPr lang="en-US" b="1" dirty="0">
                <a:solidFill>
                  <a:srgbClr val="000000"/>
                </a:solidFill>
                <a:latin typeface="Calibri" panose="020F0502020204030204" pitchFamily="34" charset="0"/>
              </a:rPr>
              <a:t>Comprehensive server and website monitoring software.</a:t>
            </a:r>
          </a:p>
          <a:p>
            <a:r>
              <a:rPr lang="en-US" dirty="0"/>
              <a:t>TSplus Server Monitoring is a technology designed for remote access and remote work infrastructures, to get a clear understanding of usage and performance. It monitors servers and websites on a single interface and provides relevant reports and alerts to IT Administrators can understand, predict and avoid any issue that could harm the production. </a:t>
            </a:r>
          </a:p>
          <a:p>
            <a:endParaRPr lang="en-US" dirty="0"/>
          </a:p>
          <a:p>
            <a:pPr algn="just"/>
            <a:r>
              <a:rPr lang="en-US" sz="1800" b="1" i="0" u="sng" dirty="0">
                <a:solidFill>
                  <a:srgbClr val="000000"/>
                </a:solidFill>
                <a:effectLst/>
                <a:latin typeface="Calibri" panose="020F0502020204030204" pitchFamily="34" charset="0"/>
              </a:rPr>
              <a:t>Server Features</a:t>
            </a:r>
            <a:endParaRPr lang="en-US" sz="1800" b="0" i="0" u="sng" dirty="0">
              <a:solidFill>
                <a:srgbClr val="000000"/>
              </a:solidFill>
              <a:effectLst/>
              <a:latin typeface="Calibri" panose="020F0502020204030204" pitchFamily="34" charset="0"/>
            </a:endParaRPr>
          </a:p>
          <a:p>
            <a:pPr algn="just"/>
            <a:endParaRPr lang="en-US" dirty="0">
              <a:solidFill>
                <a:srgbClr val="000000"/>
              </a:solidFill>
              <a:latin typeface="Calibri" panose="020F0502020204030204" pitchFamily="34" charset="0"/>
            </a:endParaRPr>
          </a:p>
          <a:p>
            <a:pPr algn="just"/>
            <a:r>
              <a:rPr lang="en-US" b="1" i="0" dirty="0">
                <a:solidFill>
                  <a:srgbClr val="000000"/>
                </a:solidFill>
                <a:effectLst/>
                <a:latin typeface="WordVisi_MSFontService"/>
              </a:rPr>
              <a:t>Real-time Monitoring</a:t>
            </a:r>
            <a:endParaRPr lang="en-US" b="1" i="0" dirty="0">
              <a:solidFill>
                <a:srgbClr val="000000"/>
              </a:solidFill>
              <a:effectLst/>
              <a:latin typeface="Calibri" panose="020F0502020204030204" pitchFamily="34" charset="0"/>
            </a:endParaRPr>
          </a:p>
          <a:p>
            <a:pPr marL="285750" indent="-285750" algn="just">
              <a:buFontTx/>
              <a:buChar char="-"/>
            </a:pPr>
            <a:r>
              <a:rPr lang="en-US" b="0" i="0" dirty="0">
                <a:solidFill>
                  <a:srgbClr val="000000"/>
                </a:solidFill>
                <a:effectLst/>
                <a:latin typeface="WordVisi_MSFontService"/>
              </a:rPr>
              <a:t>Performance Monitoring: Display an overview of the server performance (CPU, Memory, Disk read and Disk write) over the last 10 minutes. </a:t>
            </a:r>
          </a:p>
          <a:p>
            <a:pPr marL="285750" indent="-285750" algn="just">
              <a:buFontTx/>
              <a:buChar char="-"/>
            </a:pPr>
            <a:r>
              <a:rPr lang="en-US" sz="1800" b="0" i="0" dirty="0">
                <a:solidFill>
                  <a:srgbClr val="000000"/>
                </a:solidFill>
                <a:effectLst/>
                <a:latin typeface="Calibri" panose="020F0502020204030204" pitchFamily="34" charset="0"/>
              </a:rPr>
              <a:t>Process Usage: Show the processes currently used on the selected server, and other key indicators. </a:t>
            </a:r>
          </a:p>
          <a:p>
            <a:pPr marL="285750" indent="-285750" algn="just">
              <a:buFontTx/>
              <a:buChar char="-"/>
            </a:pPr>
            <a:r>
              <a:rPr lang="en-US" sz="1800" b="0" i="0" dirty="0">
                <a:solidFill>
                  <a:srgbClr val="000000"/>
                </a:solidFill>
                <a:effectLst/>
                <a:latin typeface="Calibri" panose="020F0502020204030204" pitchFamily="34" charset="0"/>
              </a:rPr>
              <a:t>Bandwidth: Monitor the bandwidth usage (up and down) of the selected server. </a:t>
            </a:r>
          </a:p>
          <a:p>
            <a:pPr marL="285750" indent="-285750" algn="just">
              <a:buFontTx/>
              <a:buChar char="-"/>
            </a:pPr>
            <a:r>
              <a:rPr lang="en-US" sz="1800" b="0" i="0" dirty="0">
                <a:solidFill>
                  <a:srgbClr val="000000"/>
                </a:solidFill>
                <a:effectLst/>
                <a:latin typeface="Calibri" panose="020F0502020204030204" pitchFamily="34" charset="0"/>
              </a:rPr>
              <a:t>Users: Display users currently connected to the selected server</a:t>
            </a:r>
          </a:p>
          <a:p>
            <a:pPr algn="just"/>
            <a:endParaRPr lang="fr-FR" dirty="0"/>
          </a:p>
          <a:p>
            <a:pPr algn="just"/>
            <a:r>
              <a:rPr lang="en-US" b="1" dirty="0"/>
              <a:t>Server Report Features</a:t>
            </a:r>
          </a:p>
          <a:p>
            <a:pPr marL="285750" indent="-285750" algn="just">
              <a:buFontTx/>
              <a:buChar char="-"/>
            </a:pPr>
            <a:r>
              <a:rPr lang="en-US" sz="1800" b="0" i="0" dirty="0">
                <a:solidFill>
                  <a:srgbClr val="000000"/>
                </a:solidFill>
                <a:effectLst/>
                <a:latin typeface="Calibri" panose="020F0502020204030204" pitchFamily="34" charset="0"/>
              </a:rPr>
              <a:t>Customizable Reports: Both standard reports or customized can be used to view, export, print or email servers’ performance indicators. </a:t>
            </a:r>
          </a:p>
          <a:p>
            <a:pPr marL="285750" indent="-285750" algn="just">
              <a:buFontTx/>
              <a:buChar char="-"/>
            </a:pPr>
            <a:r>
              <a:rPr lang="en-US" dirty="0"/>
              <a:t>Concurrent Sessions Report: Display, export, print or email the number of concurrent sessions for the specified server(s) and period of time. </a:t>
            </a:r>
          </a:p>
          <a:p>
            <a:pPr marL="285750" indent="-285750" algn="just">
              <a:buFontTx/>
              <a:buChar char="-"/>
            </a:pPr>
            <a:r>
              <a:rPr lang="en-US" dirty="0"/>
              <a:t>Performance Report: The Server average performance Report displays the average performance (CPU, Memory, and Disk usage) for the specified server(s) and period of time. </a:t>
            </a:r>
          </a:p>
        </p:txBody>
      </p:sp>
      <p:sp>
        <p:nvSpPr>
          <p:cNvPr id="16" name="ZoneTexte 15">
            <a:extLst>
              <a:ext uri="{FF2B5EF4-FFF2-40B4-BE49-F238E27FC236}">
                <a16:creationId xmlns:a16="http://schemas.microsoft.com/office/drawing/2014/main" id="{8569375F-714F-6569-5952-4C774EE6A7C8}"/>
              </a:ext>
            </a:extLst>
          </p:cNvPr>
          <p:cNvSpPr txBox="1"/>
          <p:nvPr/>
        </p:nvSpPr>
        <p:spPr>
          <a:xfrm>
            <a:off x="6575174" y="6168319"/>
            <a:ext cx="5268793" cy="8956298"/>
          </a:xfrm>
          <a:prstGeom prst="rect">
            <a:avLst/>
          </a:prstGeom>
          <a:noFill/>
          <a:ln>
            <a:noFill/>
          </a:ln>
        </p:spPr>
        <p:txBody>
          <a:bodyPr wrap="square" rtlCol="0">
            <a:spAutoFit/>
          </a:bodyPr>
          <a:lstStyle/>
          <a:p>
            <a:pPr marL="285750" indent="-285750" algn="just">
              <a:buFontTx/>
              <a:buChar char="-"/>
            </a:pPr>
            <a:r>
              <a:rPr lang="en-US" dirty="0"/>
              <a:t>Network Usage Report: The Network Usage Report displays the network usage for the specified server(s) and period of time. </a:t>
            </a:r>
          </a:p>
          <a:p>
            <a:pPr marL="285750" indent="-285750" algn="just">
              <a:buFontTx/>
              <a:buChar char="-"/>
            </a:pPr>
            <a:r>
              <a:rPr lang="en-US" dirty="0"/>
              <a:t>User Presence Report: The User Presence Report displays the user presence for the specified server(s) and period of time. </a:t>
            </a:r>
          </a:p>
          <a:p>
            <a:pPr marL="285750" indent="-285750" algn="just">
              <a:buFontTx/>
              <a:buChar char="-"/>
            </a:pPr>
            <a:r>
              <a:rPr lang="en-US" dirty="0"/>
              <a:t>User Attendance Report: The User Attendance Report displays the user attendance for the specified server(s) and period of time. </a:t>
            </a:r>
          </a:p>
          <a:p>
            <a:pPr marL="285750" indent="-285750" algn="just">
              <a:buFontTx/>
              <a:buChar char="-"/>
            </a:pPr>
            <a:r>
              <a:rPr lang="en-US" dirty="0"/>
              <a:t>Application Usage Reports: The Application usage per server and user Report displays the application usage per user for the specified server(s) and period of time. </a:t>
            </a:r>
            <a:endParaRPr lang="fr-FR" dirty="0"/>
          </a:p>
          <a:p>
            <a:pPr algn="just"/>
            <a:endParaRPr lang="en-US" dirty="0"/>
          </a:p>
          <a:p>
            <a:pPr algn="just"/>
            <a:r>
              <a:rPr lang="en-US" b="1" i="0" u="sng" dirty="0">
                <a:solidFill>
                  <a:srgbClr val="333333"/>
                </a:solidFill>
                <a:effectLst/>
                <a:latin typeface="WordVisi_MSFontService"/>
              </a:rPr>
              <a:t>Website Features</a:t>
            </a:r>
          </a:p>
          <a:p>
            <a:pPr algn="just"/>
            <a:endParaRPr lang="en-US" b="1" i="0" u="sng" dirty="0">
              <a:solidFill>
                <a:srgbClr val="333333"/>
              </a:solidFill>
              <a:effectLst/>
              <a:latin typeface="WordVisi_MSFontService"/>
            </a:endParaRPr>
          </a:p>
          <a:p>
            <a:pPr marL="285750" indent="-285750" algn="just">
              <a:buFontTx/>
              <a:buChar char="-"/>
            </a:pPr>
            <a:r>
              <a:rPr lang="en-US" dirty="0"/>
              <a:t>Real Time Monitoring: All websites have been running properly over the last 30 days, or the selected period of time. This simple real-time report includes an overview as well as the possibility to deep dive into specific machines, further into the past. </a:t>
            </a:r>
          </a:p>
          <a:p>
            <a:pPr marL="285750" indent="-285750" algn="just">
              <a:buFontTx/>
              <a:buChar char="-"/>
            </a:pPr>
            <a:r>
              <a:rPr lang="en-US" dirty="0"/>
              <a:t>Availability Report: The Website Availability Report displays the uptime in percentage for the specified website and period of time. </a:t>
            </a:r>
          </a:p>
          <a:p>
            <a:pPr marL="285750" indent="-285750" algn="just">
              <a:buFontTx/>
              <a:buChar char="-"/>
            </a:pPr>
            <a:r>
              <a:rPr lang="en-US" dirty="0"/>
              <a:t>Response Code Report: The Website Response Report displays the responses codes for the specified website and period of time. </a:t>
            </a:r>
          </a:p>
          <a:p>
            <a:pPr marL="285750" indent="-285750" algn="just">
              <a:buFontTx/>
              <a:buChar char="-"/>
            </a:pPr>
            <a:r>
              <a:rPr lang="en-US" dirty="0"/>
              <a:t>Response-time Report: The Website Response Time Report displays the maximum, average and minimum response time in milliseconds for the specified website and period of time. </a:t>
            </a:r>
          </a:p>
        </p:txBody>
      </p:sp>
      <p:sp>
        <p:nvSpPr>
          <p:cNvPr id="19" name="ZoneTexte 18">
            <a:extLst>
              <a:ext uri="{FF2B5EF4-FFF2-40B4-BE49-F238E27FC236}">
                <a16:creationId xmlns:a16="http://schemas.microsoft.com/office/drawing/2014/main" id="{1833F322-8B5D-23E3-6BC3-7105F5323B0E}"/>
              </a:ext>
            </a:extLst>
          </p:cNvPr>
          <p:cNvSpPr txBox="1"/>
          <p:nvPr/>
        </p:nvSpPr>
        <p:spPr>
          <a:xfrm>
            <a:off x="0" y="2936719"/>
            <a:ext cx="10210842" cy="2164171"/>
          </a:xfrm>
          <a:prstGeom prst="rtTriangle">
            <a:avLst/>
          </a:prstGeom>
          <a:solidFill>
            <a:schemeClr val="bg1"/>
          </a:solidFill>
          <a:ln>
            <a:noFill/>
          </a:ln>
        </p:spPr>
        <p:txBody>
          <a:bodyPr wrap="square" rtlCol="0">
            <a:spAutoFit/>
          </a:bodyPr>
          <a:lstStyle/>
          <a:p>
            <a:endParaRPr lang="fr-FR" dirty="0"/>
          </a:p>
        </p:txBody>
      </p:sp>
      <p:sp>
        <p:nvSpPr>
          <p:cNvPr id="8" name="Triangle rectangle 7">
            <a:extLst>
              <a:ext uri="{FF2B5EF4-FFF2-40B4-BE49-F238E27FC236}">
                <a16:creationId xmlns:a16="http://schemas.microsoft.com/office/drawing/2014/main" id="{1BDC744E-AE52-9B40-5636-96C0EA5A523C}"/>
              </a:ext>
            </a:extLst>
          </p:cNvPr>
          <p:cNvSpPr/>
          <p:nvPr/>
        </p:nvSpPr>
        <p:spPr>
          <a:xfrm rot="10800000">
            <a:off x="6779942" y="4382704"/>
            <a:ext cx="5430185" cy="1499957"/>
          </a:xfrm>
          <a:prstGeom prst="rtTriangle">
            <a:avLst/>
          </a:prstGeom>
          <a:solidFill>
            <a:srgbClr val="F9910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8" name="Image 17">
            <a:extLst>
              <a:ext uri="{FF2B5EF4-FFF2-40B4-BE49-F238E27FC236}">
                <a16:creationId xmlns:a16="http://schemas.microsoft.com/office/drawing/2014/main" id="{BE97CA27-0BE1-46E8-45E4-CF20F9F20F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4282" y="4263914"/>
            <a:ext cx="5651718" cy="501039"/>
          </a:xfrm>
          <a:prstGeom prst="rect">
            <a:avLst/>
          </a:prstGeom>
        </p:spPr>
      </p:pic>
      <p:sp>
        <p:nvSpPr>
          <p:cNvPr id="5" name="Sous-titre 4">
            <a:extLst>
              <a:ext uri="{FF2B5EF4-FFF2-40B4-BE49-F238E27FC236}">
                <a16:creationId xmlns:a16="http://schemas.microsoft.com/office/drawing/2014/main" id="{632E8965-EBC0-0D56-E142-58CB59C15A92}"/>
              </a:ext>
            </a:extLst>
          </p:cNvPr>
          <p:cNvSpPr>
            <a:spLocks noGrp="1"/>
          </p:cNvSpPr>
          <p:nvPr>
            <p:ph type="subTitle" idx="1"/>
          </p:nvPr>
        </p:nvSpPr>
        <p:spPr>
          <a:xfrm>
            <a:off x="444282" y="4968160"/>
            <a:ext cx="5651718" cy="729326"/>
          </a:xfrm>
          <a:ln>
            <a:noFill/>
          </a:ln>
        </p:spPr>
        <p:txBody>
          <a:bodyPr>
            <a:normAutofit/>
          </a:bodyPr>
          <a:lstStyle/>
          <a:p>
            <a:pPr algn="l"/>
            <a:r>
              <a:rPr lang="en-US" sz="2000" b="1" dirty="0"/>
              <a:t>Get historical and real-time data about your servers, websites, applications and users.</a:t>
            </a:r>
            <a:endParaRPr lang="fr-FR" sz="2000" b="1" dirty="0"/>
          </a:p>
        </p:txBody>
      </p:sp>
      <p:sp>
        <p:nvSpPr>
          <p:cNvPr id="25" name="ZoneTexte 24">
            <a:extLst>
              <a:ext uri="{FF2B5EF4-FFF2-40B4-BE49-F238E27FC236}">
                <a16:creationId xmlns:a16="http://schemas.microsoft.com/office/drawing/2014/main" id="{6AE36750-E7B9-BD16-63CA-FC192AD20C7B}"/>
              </a:ext>
            </a:extLst>
          </p:cNvPr>
          <p:cNvSpPr txBox="1"/>
          <p:nvPr/>
        </p:nvSpPr>
        <p:spPr>
          <a:xfrm>
            <a:off x="4381015" y="15672161"/>
            <a:ext cx="3645385" cy="369332"/>
          </a:xfrm>
          <a:prstGeom prst="rect">
            <a:avLst/>
          </a:prstGeom>
          <a:noFill/>
        </p:spPr>
        <p:txBody>
          <a:bodyPr wrap="square" rtlCol="0">
            <a:spAutoFit/>
          </a:bodyPr>
          <a:lstStyle/>
          <a:p>
            <a:pPr algn="ctr"/>
            <a:r>
              <a:rPr lang="fr-FR" dirty="0"/>
              <a:t>https://tsplus.net/server-monitoring</a:t>
            </a:r>
          </a:p>
        </p:txBody>
      </p:sp>
      <p:pic>
        <p:nvPicPr>
          <p:cNvPr id="17" name="Image 16">
            <a:extLst>
              <a:ext uri="{FF2B5EF4-FFF2-40B4-BE49-F238E27FC236}">
                <a16:creationId xmlns:a16="http://schemas.microsoft.com/office/drawing/2014/main" id="{B6808395-15EF-429E-89C4-F70D09D2ED4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982791" y="15386410"/>
            <a:ext cx="762002" cy="571501"/>
          </a:xfrm>
          <a:prstGeom prst="rect">
            <a:avLst/>
          </a:prstGeom>
        </p:spPr>
      </p:pic>
      <p:cxnSp>
        <p:nvCxnSpPr>
          <p:cNvPr id="3" name="Connecteur droit 2">
            <a:extLst>
              <a:ext uri="{FF2B5EF4-FFF2-40B4-BE49-F238E27FC236}">
                <a16:creationId xmlns:a16="http://schemas.microsoft.com/office/drawing/2014/main" id="{7A7A9711-77B4-4C44-BC24-E3AFAA042E29}"/>
              </a:ext>
            </a:extLst>
          </p:cNvPr>
          <p:cNvCxnSpPr/>
          <p:nvPr/>
        </p:nvCxnSpPr>
        <p:spPr>
          <a:xfrm>
            <a:off x="6430723" y="6368780"/>
            <a:ext cx="0" cy="89223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FCB22D4B-D40C-0DE4-5AEE-5E0BDE087081}"/>
              </a:ext>
            </a:extLst>
          </p:cNvPr>
          <p:cNvGrpSpPr/>
          <p:nvPr/>
        </p:nvGrpSpPr>
        <p:grpSpPr>
          <a:xfrm>
            <a:off x="9564071" y="3470323"/>
            <a:ext cx="2412339" cy="2412339"/>
            <a:chOff x="9564071" y="3470323"/>
            <a:chExt cx="2412339" cy="2412339"/>
          </a:xfrm>
        </p:grpSpPr>
        <p:grpSp>
          <p:nvGrpSpPr>
            <p:cNvPr id="4" name="Groupe 3">
              <a:extLst>
                <a:ext uri="{FF2B5EF4-FFF2-40B4-BE49-F238E27FC236}">
                  <a16:creationId xmlns:a16="http://schemas.microsoft.com/office/drawing/2014/main" id="{3A1DEDDF-3355-A5E2-57CF-31809A966EFB}"/>
                </a:ext>
              </a:extLst>
            </p:cNvPr>
            <p:cNvGrpSpPr/>
            <p:nvPr/>
          </p:nvGrpSpPr>
          <p:grpSpPr>
            <a:xfrm>
              <a:off x="9564071" y="3470323"/>
              <a:ext cx="2412339" cy="2412339"/>
              <a:chOff x="9564071" y="3470323"/>
              <a:chExt cx="2412339" cy="2412339"/>
            </a:xfrm>
          </p:grpSpPr>
          <p:pic>
            <p:nvPicPr>
              <p:cNvPr id="10" name="Image 9">
                <a:extLst>
                  <a:ext uri="{FF2B5EF4-FFF2-40B4-BE49-F238E27FC236}">
                    <a16:creationId xmlns:a16="http://schemas.microsoft.com/office/drawing/2014/main" id="{D1E3E268-E308-2F4A-232C-537D6E6A957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564071" y="3470323"/>
                <a:ext cx="2412339" cy="2412339"/>
              </a:xfrm>
              <a:prstGeom prst="rect">
                <a:avLst/>
              </a:prstGeom>
            </p:spPr>
          </p:pic>
          <p:sp>
            <p:nvSpPr>
              <p:cNvPr id="2" name="ZoneTexte 1">
                <a:extLst>
                  <a:ext uri="{FF2B5EF4-FFF2-40B4-BE49-F238E27FC236}">
                    <a16:creationId xmlns:a16="http://schemas.microsoft.com/office/drawing/2014/main" id="{FF2E1978-724B-C516-1AFF-55584857C7DE}"/>
                  </a:ext>
                </a:extLst>
              </p:cNvPr>
              <p:cNvSpPr txBox="1"/>
              <p:nvPr/>
            </p:nvSpPr>
            <p:spPr>
              <a:xfrm rot="21419160">
                <a:off x="10210095" y="4501649"/>
                <a:ext cx="1388684" cy="461665"/>
              </a:xfrm>
              <a:prstGeom prst="rect">
                <a:avLst/>
              </a:prstGeom>
              <a:solidFill>
                <a:srgbClr val="FEFEFE"/>
              </a:solidFill>
            </p:spPr>
            <p:txBody>
              <a:bodyPr wrap="square" rtlCol="0">
                <a:spAutoFit/>
              </a:bodyPr>
              <a:lstStyle/>
              <a:p>
                <a:pPr algn="ctr"/>
                <a:r>
                  <a:rPr lang="fr-FR" sz="1200" dirty="0">
                    <a:solidFill>
                      <a:srgbClr val="73777E"/>
                    </a:solidFill>
                    <a:latin typeface="Good Times Rg" panose="020B0605020000020001" pitchFamily="34" charset="0"/>
                  </a:rPr>
                  <a:t>Server</a:t>
                </a:r>
                <a:r>
                  <a:rPr lang="fr-FR" sz="1200" dirty="0">
                    <a:latin typeface="Good Times Rg" panose="020B0605020000020001" pitchFamily="34" charset="0"/>
                  </a:rPr>
                  <a:t> </a:t>
                </a:r>
                <a:r>
                  <a:rPr lang="fr-FR" sz="1200" dirty="0">
                    <a:solidFill>
                      <a:srgbClr val="FD7A00"/>
                    </a:solidFill>
                    <a:latin typeface="Good Times Rg" panose="020B0605020000020001" pitchFamily="34" charset="0"/>
                  </a:rPr>
                  <a:t>Monitoring</a:t>
                </a:r>
              </a:p>
            </p:txBody>
          </p:sp>
        </p:grpSp>
        <p:pic>
          <p:nvPicPr>
            <p:cNvPr id="9" name="Image 8">
              <a:extLst>
                <a:ext uri="{FF2B5EF4-FFF2-40B4-BE49-F238E27FC236}">
                  <a16:creationId xmlns:a16="http://schemas.microsoft.com/office/drawing/2014/main" id="{A7A3726F-16DD-2E7F-7F02-00BB422E2F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655" y="4978295"/>
              <a:ext cx="447488" cy="447488"/>
            </a:xfrm>
            <a:prstGeom prst="rect">
              <a:avLst/>
            </a:prstGeom>
          </p:spPr>
        </p:pic>
      </p:grpSp>
    </p:spTree>
    <p:extLst>
      <p:ext uri="{BB962C8B-B14F-4D97-AF65-F5344CB8AC3E}">
        <p14:creationId xmlns:p14="http://schemas.microsoft.com/office/powerpoint/2010/main" val="140290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Une image contenant ciel&#10;&#10;Description générée automatiquement">
            <a:extLst>
              <a:ext uri="{FF2B5EF4-FFF2-40B4-BE49-F238E27FC236}">
                <a16:creationId xmlns:a16="http://schemas.microsoft.com/office/drawing/2014/main" id="{05EA0D1B-6125-1A45-ED97-BA45923068E5}"/>
              </a:ext>
            </a:extLst>
          </p:cNvPr>
          <p:cNvPicPr>
            <a:picLocks noChangeAspect="1"/>
          </p:cNvPicPr>
          <p:nvPr/>
        </p:nvPicPr>
        <p:blipFill rotWithShape="1">
          <a:blip r:embed="rId2">
            <a:extLst>
              <a:ext uri="{28A0092B-C50C-407E-A947-70E740481C1C}">
                <a14:useLocalDpi xmlns:a14="http://schemas.microsoft.com/office/drawing/2010/main" val="0"/>
              </a:ext>
            </a:extLst>
          </a:blip>
          <a:srcRect t="30403" b="41553"/>
          <a:stretch/>
        </p:blipFill>
        <p:spPr>
          <a:xfrm>
            <a:off x="0" y="0"/>
            <a:ext cx="12192000" cy="1380935"/>
          </a:xfrm>
          <a:prstGeom prst="rect">
            <a:avLst/>
          </a:prstGeom>
        </p:spPr>
      </p:pic>
      <p:sp>
        <p:nvSpPr>
          <p:cNvPr id="29" name="Rectangle 28">
            <a:extLst>
              <a:ext uri="{FF2B5EF4-FFF2-40B4-BE49-F238E27FC236}">
                <a16:creationId xmlns:a16="http://schemas.microsoft.com/office/drawing/2014/main" id="{696A9191-5E12-43FE-92EF-CFDD3E91F94C}"/>
              </a:ext>
            </a:extLst>
          </p:cNvPr>
          <p:cNvSpPr/>
          <p:nvPr/>
        </p:nvSpPr>
        <p:spPr>
          <a:xfrm>
            <a:off x="394596" y="5662083"/>
            <a:ext cx="5747967" cy="9710143"/>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en-US" sz="1800" b="1" i="0" dirty="0">
                <a:solidFill>
                  <a:srgbClr val="333333"/>
                </a:solidFill>
                <a:effectLst/>
              </a:rPr>
              <a:t>Alerts Management</a:t>
            </a:r>
          </a:p>
          <a:p>
            <a:pPr marL="285750" indent="-285750" algn="just">
              <a:buFontTx/>
              <a:buChar char="-"/>
            </a:pPr>
            <a:r>
              <a:rPr lang="en-US" dirty="0"/>
              <a:t>Server and Website Alerts: The software automatically creates standard alerts sent by email when certain metrics’ thresholds are passed and come back to normal. Servers alerts include key metrics; processor, memory, disk read/write usage, disk used space, active users and downtime duration. Website alerts include Response Time, Downtime Duration and incidentally Availability. </a:t>
            </a:r>
          </a:p>
          <a:p>
            <a:pPr marL="285750" indent="-285750" algn="just">
              <a:buFontTx/>
              <a:buChar char="-"/>
            </a:pPr>
            <a:r>
              <a:rPr lang="en-US" dirty="0"/>
              <a:t>Alert Customization: Server or website alerts can be created by defining specific thresholds for the metrics which need to be monitored closely. When a threshold is passed or when the situation returns to normal, the system sends email notifications. </a:t>
            </a:r>
          </a:p>
          <a:p>
            <a:pPr marL="285750" indent="-285750" algn="just">
              <a:buFontTx/>
              <a:buChar char="-"/>
            </a:pPr>
            <a:r>
              <a:rPr lang="en-US" dirty="0"/>
              <a:t>Alert Notifications: An email is sent as soon as the targeted threshold is reached or exceeded, as well as when the metric is back to normal. Emails can be set to be sent to several recipients. Additionally, the dashboard allows to easily check the alerts history. </a:t>
            </a:r>
          </a:p>
          <a:p>
            <a:pPr algn="just"/>
            <a:endParaRPr lang="en-US" dirty="0"/>
          </a:p>
          <a:p>
            <a:pPr algn="just"/>
            <a:r>
              <a:rPr lang="en-US" b="1" dirty="0"/>
              <a:t>Admin Tool and Customization</a:t>
            </a:r>
          </a:p>
          <a:p>
            <a:pPr marL="285750" indent="-285750" algn="just">
              <a:buFontTx/>
              <a:buChar char="-"/>
            </a:pPr>
            <a:r>
              <a:rPr lang="en-US" dirty="0"/>
              <a:t>All-in-one Dashboard: All the previously outlined features are accessible from an easy-to-use dashboard.</a:t>
            </a:r>
          </a:p>
          <a:p>
            <a:pPr marL="285750" indent="-285750" algn="just">
              <a:buFontTx/>
              <a:buChar char="-"/>
            </a:pPr>
            <a:r>
              <a:rPr lang="en-US" dirty="0"/>
              <a:t>Server and Website Management: To add, edit and remove the servers and websites to be monitored. Parameters of the reports and alerts can be configured from the different tabs.</a:t>
            </a:r>
          </a:p>
          <a:p>
            <a:pPr marL="285750" indent="-285750" algn="just">
              <a:buFontTx/>
              <a:buChar char="-"/>
            </a:pPr>
            <a:r>
              <a:rPr lang="en-US" dirty="0"/>
              <a:t>Settings: Server Monitoring can be easily customized, notably by configuring the SMTP server for email notifications, as well as the subject and content of those emails. </a:t>
            </a:r>
          </a:p>
          <a:p>
            <a:pPr marL="285750" indent="-285750" algn="just">
              <a:buFontTx/>
              <a:buChar char="-"/>
            </a:pPr>
            <a:r>
              <a:rPr lang="en-US" dirty="0"/>
              <a:t>Report Customization: Logo, colors and chart types can be easily changed. This feature allows to filter data in different ways, hide some elements, brand the reports and customize them to better reflect the context.</a:t>
            </a:r>
          </a:p>
        </p:txBody>
      </p:sp>
      <p:sp>
        <p:nvSpPr>
          <p:cNvPr id="33" name="ZoneTexte 32">
            <a:extLst>
              <a:ext uri="{FF2B5EF4-FFF2-40B4-BE49-F238E27FC236}">
                <a16:creationId xmlns:a16="http://schemas.microsoft.com/office/drawing/2014/main" id="{A35D96BA-D1A3-4646-BE13-21936739554F}"/>
              </a:ext>
            </a:extLst>
          </p:cNvPr>
          <p:cNvSpPr txBox="1"/>
          <p:nvPr/>
        </p:nvSpPr>
        <p:spPr>
          <a:xfrm>
            <a:off x="6725600" y="5662084"/>
            <a:ext cx="5268793" cy="7017306"/>
          </a:xfrm>
          <a:prstGeom prst="rect">
            <a:avLst/>
          </a:prstGeom>
          <a:noFill/>
          <a:ln>
            <a:noFill/>
          </a:ln>
        </p:spPr>
        <p:txBody>
          <a:bodyPr wrap="square" rtlCol="0">
            <a:spAutoFit/>
          </a:bodyPr>
          <a:lstStyle/>
          <a:p>
            <a:pPr algn="just"/>
            <a:r>
              <a:rPr lang="fr-FR" b="0" i="0" dirty="0">
                <a:solidFill>
                  <a:srgbClr val="212529"/>
                </a:solidFill>
                <a:effectLst/>
                <a:latin typeface="system-ui"/>
              </a:rPr>
              <a:t>1) Hardware</a:t>
            </a:r>
          </a:p>
          <a:p>
            <a:pPr algn="l"/>
            <a:r>
              <a:rPr lang="en-US" b="0" i="0" dirty="0">
                <a:solidFill>
                  <a:srgbClr val="212529"/>
                </a:solidFill>
                <a:effectLst/>
                <a:latin typeface="system-ui"/>
              </a:rPr>
              <a:t>Make sure to respect the Processor and Memory requirements based on the number of monitored servers:</a:t>
            </a:r>
          </a:p>
          <a:p>
            <a:pPr marL="285750" indent="-285750" algn="l">
              <a:buFont typeface="Arial" panose="020B0604020202020204" pitchFamily="34" charset="0"/>
              <a:buChar char="•"/>
            </a:pPr>
            <a:r>
              <a:rPr lang="en-US" b="0" i="0" dirty="0">
                <a:solidFill>
                  <a:srgbClr val="212529"/>
                </a:solidFill>
                <a:effectLst/>
                <a:latin typeface="system-ui"/>
              </a:rPr>
              <a:t>1-2 servers to monitor: CPU Cores = 2, RAM = 8</a:t>
            </a:r>
          </a:p>
          <a:p>
            <a:pPr marL="285750" indent="-285750" algn="l">
              <a:buFont typeface="Arial" panose="020B0604020202020204" pitchFamily="34" charset="0"/>
              <a:buChar char="•"/>
            </a:pPr>
            <a:r>
              <a:rPr lang="en-US" b="0" i="0" dirty="0">
                <a:solidFill>
                  <a:srgbClr val="212529"/>
                </a:solidFill>
                <a:effectLst/>
                <a:latin typeface="system-ui"/>
              </a:rPr>
              <a:t>3-4 servers to monitor: CPU Cores = 4, RAM = 16</a:t>
            </a:r>
          </a:p>
          <a:p>
            <a:pPr marL="285750" indent="-285750" algn="l">
              <a:buFont typeface="Arial" panose="020B0604020202020204" pitchFamily="34" charset="0"/>
              <a:buChar char="•"/>
            </a:pPr>
            <a:r>
              <a:rPr lang="en-US" b="0" i="0" dirty="0">
                <a:solidFill>
                  <a:srgbClr val="212529"/>
                </a:solidFill>
                <a:effectLst/>
                <a:latin typeface="system-ui"/>
              </a:rPr>
              <a:t>5+ servers to monitor: CPU Cores = 8, RAM = 32</a:t>
            </a:r>
          </a:p>
          <a:p>
            <a:pPr algn="l"/>
            <a:r>
              <a:rPr lang="en-US" b="0" i="0" dirty="0">
                <a:solidFill>
                  <a:srgbClr val="212529"/>
                </a:solidFill>
                <a:effectLst/>
                <a:latin typeface="system-ui"/>
              </a:rPr>
              <a:t>Ideally:</a:t>
            </a:r>
          </a:p>
          <a:p>
            <a:pPr marL="285750" indent="-285750" algn="l">
              <a:buFont typeface="Arial" panose="020B0604020202020204" pitchFamily="34" charset="0"/>
              <a:buChar char="•"/>
            </a:pPr>
            <a:r>
              <a:rPr lang="en-US" b="0" i="0" dirty="0">
                <a:solidFill>
                  <a:srgbClr val="212529"/>
                </a:solidFill>
                <a:effectLst/>
                <a:latin typeface="system-ui"/>
              </a:rPr>
              <a:t>Install it on an SSD disk drive</a:t>
            </a:r>
          </a:p>
          <a:p>
            <a:pPr marL="285750" indent="-285750" algn="l">
              <a:buFont typeface="Arial" panose="020B0604020202020204" pitchFamily="34" charset="0"/>
              <a:buChar char="•"/>
            </a:pPr>
            <a:r>
              <a:rPr lang="en-US" b="0" i="0" dirty="0">
                <a:solidFill>
                  <a:srgbClr val="212529"/>
                </a:solidFill>
                <a:effectLst/>
                <a:latin typeface="system-ui"/>
              </a:rPr>
              <a:t>Allocate enough disk space for data collected and the SQL database</a:t>
            </a:r>
          </a:p>
          <a:p>
            <a:pPr marL="285750" indent="-285750" algn="l">
              <a:buFont typeface="Arial" panose="020B0604020202020204" pitchFamily="34" charset="0"/>
              <a:buChar char="•"/>
            </a:pPr>
            <a:r>
              <a:rPr lang="en-US" b="0" i="0" dirty="0">
                <a:solidFill>
                  <a:srgbClr val="212529"/>
                </a:solidFill>
                <a:effectLst/>
                <a:latin typeface="system-ui"/>
              </a:rPr>
              <a:t>Run Server Monitoring on a dedicated server</a:t>
            </a:r>
          </a:p>
          <a:p>
            <a:pPr algn="l"/>
            <a:endParaRPr lang="en-US" dirty="0"/>
          </a:p>
          <a:p>
            <a:pPr algn="l"/>
            <a:r>
              <a:rPr lang="en-US" dirty="0"/>
              <a:t>2) Operating Systems</a:t>
            </a:r>
            <a:endParaRPr lang="en-US" b="0" i="0" dirty="0">
              <a:solidFill>
                <a:srgbClr val="212529"/>
              </a:solidFill>
              <a:effectLst/>
              <a:latin typeface="system-ui"/>
            </a:endParaRPr>
          </a:p>
          <a:p>
            <a:pPr algn="l"/>
            <a:r>
              <a:rPr lang="en-US" dirty="0"/>
              <a:t>Server Monitoring is compatible with the following OS: Windows 7 SP1, 8.1, 10, Server 2008 R2 SP1, 2012 / 2012 R2, 2016, 2019 and 2022.</a:t>
            </a:r>
          </a:p>
          <a:p>
            <a:pPr algn="l"/>
            <a:r>
              <a:rPr lang="en-US" dirty="0"/>
              <a:t>Both 32 and 64 bit architectures are supported.</a:t>
            </a:r>
          </a:p>
          <a:p>
            <a:pPr algn="just"/>
            <a:endParaRPr lang="en-US" dirty="0"/>
          </a:p>
          <a:p>
            <a:pPr algn="just"/>
            <a:r>
              <a:rPr lang="en-US" dirty="0"/>
              <a:t>The installation process is easy and configuration is straightforward. For the purposes of your trial, we recommend choosing the “recommended” setup type.</a:t>
            </a:r>
          </a:p>
          <a:p>
            <a:pPr algn="just"/>
            <a:endParaRPr lang="en-US" dirty="0"/>
          </a:p>
          <a:p>
            <a:pPr algn="just"/>
            <a:r>
              <a:rPr lang="en-US" b="0" i="0" dirty="0">
                <a:solidFill>
                  <a:srgbClr val="212529"/>
                </a:solidFill>
                <a:effectLst/>
                <a:latin typeface="system-ui"/>
              </a:rPr>
              <a:t>The trial version of Server </a:t>
            </a:r>
            <a:r>
              <a:rPr lang="en-US" b="0" i="0" dirty="0" err="1">
                <a:solidFill>
                  <a:srgbClr val="212529"/>
                </a:solidFill>
                <a:effectLst/>
                <a:latin typeface="system-ui"/>
              </a:rPr>
              <a:t>Monitring</a:t>
            </a:r>
            <a:r>
              <a:rPr lang="en-US" b="0" i="0" dirty="0">
                <a:solidFill>
                  <a:srgbClr val="212529"/>
                </a:solidFill>
                <a:effectLst/>
                <a:latin typeface="system-ui"/>
              </a:rPr>
              <a:t> </a:t>
            </a:r>
            <a:r>
              <a:rPr lang="en-US" dirty="0">
                <a:solidFill>
                  <a:srgbClr val="212529"/>
                </a:solidFill>
                <a:latin typeface="system-ui"/>
              </a:rPr>
              <a:t>is the fully-featured edition, valid for 15 days</a:t>
            </a:r>
            <a:r>
              <a:rPr lang="en-US" b="0" i="0" dirty="0">
                <a:solidFill>
                  <a:srgbClr val="212529"/>
                </a:solidFill>
                <a:effectLst/>
                <a:latin typeface="system-ui"/>
              </a:rPr>
              <a:t>. </a:t>
            </a:r>
            <a:endParaRPr lang="en-US" dirty="0"/>
          </a:p>
        </p:txBody>
      </p:sp>
      <p:sp>
        <p:nvSpPr>
          <p:cNvPr id="34" name="ZoneTexte 33">
            <a:extLst>
              <a:ext uri="{FF2B5EF4-FFF2-40B4-BE49-F238E27FC236}">
                <a16:creationId xmlns:a16="http://schemas.microsoft.com/office/drawing/2014/main" id="{462EBADB-7F51-4BBF-9A1A-7579AD83EC3C}"/>
              </a:ext>
            </a:extLst>
          </p:cNvPr>
          <p:cNvSpPr txBox="1"/>
          <p:nvPr/>
        </p:nvSpPr>
        <p:spPr>
          <a:xfrm>
            <a:off x="4491915" y="15651931"/>
            <a:ext cx="3645385" cy="369332"/>
          </a:xfrm>
          <a:prstGeom prst="rect">
            <a:avLst/>
          </a:prstGeom>
          <a:noFill/>
        </p:spPr>
        <p:txBody>
          <a:bodyPr wrap="square" rtlCol="0">
            <a:spAutoFit/>
          </a:bodyPr>
          <a:lstStyle/>
          <a:p>
            <a:pPr algn="ctr"/>
            <a:r>
              <a:rPr lang="fr-FR" dirty="0"/>
              <a:t>https://tsplus.net/server-monitoring</a:t>
            </a:r>
          </a:p>
        </p:txBody>
      </p:sp>
      <p:pic>
        <p:nvPicPr>
          <p:cNvPr id="35" name="Image 34">
            <a:extLst>
              <a:ext uri="{FF2B5EF4-FFF2-40B4-BE49-F238E27FC236}">
                <a16:creationId xmlns:a16="http://schemas.microsoft.com/office/drawing/2014/main" id="{16AEFAE1-09F6-4EC2-9679-223D5202E3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43410" y="15372227"/>
            <a:ext cx="762002" cy="571501"/>
          </a:xfrm>
          <a:prstGeom prst="rect">
            <a:avLst/>
          </a:prstGeom>
        </p:spPr>
      </p:pic>
      <p:graphicFrame>
        <p:nvGraphicFramePr>
          <p:cNvPr id="2" name="Tableau 3">
            <a:extLst>
              <a:ext uri="{FF2B5EF4-FFF2-40B4-BE49-F238E27FC236}">
                <a16:creationId xmlns:a16="http://schemas.microsoft.com/office/drawing/2014/main" id="{EE0C3721-E746-4301-B839-48AB5339BBD5}"/>
              </a:ext>
            </a:extLst>
          </p:cNvPr>
          <p:cNvGraphicFramePr>
            <a:graphicFrameLocks noGrp="1"/>
          </p:cNvGraphicFramePr>
          <p:nvPr>
            <p:extLst>
              <p:ext uri="{D42A27DB-BD31-4B8C-83A1-F6EECF244321}">
                <p14:modId xmlns:p14="http://schemas.microsoft.com/office/powerpoint/2010/main" val="816301648"/>
              </p:ext>
            </p:extLst>
          </p:nvPr>
        </p:nvGraphicFramePr>
        <p:xfrm>
          <a:off x="6631310" y="13163668"/>
          <a:ext cx="5457371" cy="2194560"/>
        </p:xfrm>
        <a:graphic>
          <a:graphicData uri="http://schemas.openxmlformats.org/drawingml/2006/table">
            <a:tbl>
              <a:tblPr firstRow="1" bandRow="1">
                <a:tableStyleId>{5C22544A-7EE6-4342-B048-85BDC9FD1C3A}</a:tableStyleId>
              </a:tblPr>
              <a:tblGrid>
                <a:gridCol w="5457371">
                  <a:extLst>
                    <a:ext uri="{9D8B030D-6E8A-4147-A177-3AD203B41FA5}">
                      <a16:colId xmlns:a16="http://schemas.microsoft.com/office/drawing/2014/main" val="3847314733"/>
                    </a:ext>
                  </a:extLst>
                </a:gridCol>
              </a:tblGrid>
              <a:tr h="1338778">
                <a:tc>
                  <a:txBody>
                    <a:bodyPr/>
                    <a:lstStyle/>
                    <a:p>
                      <a:pPr algn="ctr"/>
                      <a:r>
                        <a:rPr lang="fr-FR" dirty="0">
                          <a:solidFill>
                            <a:schemeClr val="tx1"/>
                          </a:solidFill>
                        </a:rPr>
                        <a:t>Contact us</a:t>
                      </a:r>
                    </a:p>
                    <a:p>
                      <a:pPr algn="l"/>
                      <a:r>
                        <a:rPr lang="fr-FR" dirty="0">
                          <a:solidFill>
                            <a:schemeClr val="tx1"/>
                          </a:solidFill>
                        </a:rPr>
                        <a:t>   </a:t>
                      </a:r>
                      <a:r>
                        <a:rPr lang="fr-FR" sz="2000" b="0" dirty="0">
                          <a:solidFill>
                            <a:schemeClr val="tx1"/>
                          </a:solidFill>
                        </a:rPr>
                        <a:t>TSplus corporation</a:t>
                      </a:r>
                    </a:p>
                    <a:p>
                      <a:r>
                        <a:rPr lang="fr-FR" sz="2000" b="0" i="0" kern="1200" dirty="0">
                          <a:solidFill>
                            <a:schemeClr val="tx1"/>
                          </a:solidFill>
                          <a:effectLst/>
                          <a:latin typeface="+mn-lt"/>
                          <a:ea typeface="+mn-ea"/>
                          <a:cs typeface="+mn-cs"/>
                        </a:rPr>
                        <a:t>    300 Spectrum Center Drive,</a:t>
                      </a:r>
                      <a:br>
                        <a:rPr lang="fr-FR" sz="2000" b="0" i="0" kern="1200" dirty="0">
                          <a:solidFill>
                            <a:schemeClr val="tx1"/>
                          </a:solidFill>
                          <a:effectLst/>
                          <a:latin typeface="+mn-lt"/>
                          <a:ea typeface="+mn-ea"/>
                          <a:cs typeface="+mn-cs"/>
                        </a:rPr>
                      </a:br>
                      <a:r>
                        <a:rPr lang="fr-FR" sz="2000" b="0" i="0" kern="1200" dirty="0">
                          <a:solidFill>
                            <a:schemeClr val="tx1"/>
                          </a:solidFill>
                          <a:effectLst/>
                          <a:latin typeface="+mn-lt"/>
                          <a:ea typeface="+mn-ea"/>
                          <a:cs typeface="+mn-cs"/>
                        </a:rPr>
                        <a:t>    Irvine, CA 92618, USA</a:t>
                      </a:r>
                      <a:br>
                        <a:rPr lang="fr-FR" sz="2000" b="0" i="0" kern="1200" dirty="0">
                          <a:solidFill>
                            <a:schemeClr val="tx1"/>
                          </a:solidFill>
                          <a:effectLst/>
                          <a:latin typeface="+mn-lt"/>
                          <a:ea typeface="+mn-ea"/>
                          <a:cs typeface="+mn-cs"/>
                        </a:rPr>
                      </a:br>
                      <a:r>
                        <a:rPr lang="fr-FR" sz="2000" b="0" i="0" kern="1200" dirty="0">
                          <a:solidFill>
                            <a:schemeClr val="tx1"/>
                          </a:solidFill>
                          <a:effectLst/>
                          <a:latin typeface="+mn-lt"/>
                          <a:ea typeface="+mn-ea"/>
                          <a:cs typeface="+mn-cs"/>
                        </a:rPr>
                        <a:t>    +1 949-561-1771</a:t>
                      </a:r>
                      <a:endParaRPr lang="fr-FR" b="0" i="0" u="none" dirty="0">
                        <a:solidFill>
                          <a:schemeClr val="tx1"/>
                        </a:solidFill>
                      </a:endParaRPr>
                    </a:p>
                  </a:txBody>
                  <a:tcPr>
                    <a:solidFill>
                      <a:schemeClr val="bg1"/>
                    </a:solidFill>
                  </a:tcPr>
                </a:tc>
                <a:extLst>
                  <a:ext uri="{0D108BD9-81ED-4DB2-BD59-A6C34878D82A}">
                    <a16:rowId xmlns:a16="http://schemas.microsoft.com/office/drawing/2014/main" val="3384736062"/>
                  </a:ext>
                </a:extLst>
              </a:tr>
              <a:tr h="352310">
                <a:tc>
                  <a:txBody>
                    <a:bodyPr/>
                    <a:lstStyle/>
                    <a:p>
                      <a:endParaRPr lang="fr-FR" b="0" i="0" u="none" dirty="0">
                        <a:solidFill>
                          <a:schemeClr val="tx1"/>
                        </a:solidFill>
                      </a:endParaRPr>
                    </a:p>
                  </a:txBody>
                  <a:tcPr>
                    <a:solidFill>
                      <a:schemeClr val="bg1"/>
                    </a:solidFill>
                  </a:tcPr>
                </a:tc>
                <a:extLst>
                  <a:ext uri="{0D108BD9-81ED-4DB2-BD59-A6C34878D82A}">
                    <a16:rowId xmlns:a16="http://schemas.microsoft.com/office/drawing/2014/main" val="4213105600"/>
                  </a:ext>
                </a:extLst>
              </a:tr>
            </a:tbl>
          </a:graphicData>
        </a:graphic>
      </p:graphicFrame>
      <p:pic>
        <p:nvPicPr>
          <p:cNvPr id="15" name="Image 14">
            <a:extLst>
              <a:ext uri="{FF2B5EF4-FFF2-40B4-BE49-F238E27FC236}">
                <a16:creationId xmlns:a16="http://schemas.microsoft.com/office/drawing/2014/main" id="{FFB80379-1C83-435E-A71C-27459A797C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8552" y="562633"/>
            <a:ext cx="2429448" cy="437301"/>
          </a:xfrm>
          <a:prstGeom prst="rect">
            <a:avLst/>
          </a:prstGeom>
        </p:spPr>
      </p:pic>
      <p:sp>
        <p:nvSpPr>
          <p:cNvPr id="21" name="Rectangle 20">
            <a:extLst>
              <a:ext uri="{FF2B5EF4-FFF2-40B4-BE49-F238E27FC236}">
                <a16:creationId xmlns:a16="http://schemas.microsoft.com/office/drawing/2014/main" id="{54DCA066-F7C7-4645-93DE-E20930B4675D}"/>
              </a:ext>
            </a:extLst>
          </p:cNvPr>
          <p:cNvSpPr/>
          <p:nvPr/>
        </p:nvSpPr>
        <p:spPr>
          <a:xfrm>
            <a:off x="6725600" y="12785914"/>
            <a:ext cx="4911767" cy="2467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CA25D9E0-18BE-443A-A726-AF6E18062770}"/>
              </a:ext>
            </a:extLst>
          </p:cNvPr>
          <p:cNvCxnSpPr>
            <a:cxnSpLocks/>
          </p:cNvCxnSpPr>
          <p:nvPr/>
        </p:nvCxnSpPr>
        <p:spPr>
          <a:xfrm>
            <a:off x="6236853" y="5597912"/>
            <a:ext cx="0" cy="94605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D53AB8AB-FAA7-B5CE-C7A4-27F2C4C2FCEA}"/>
              </a:ext>
            </a:extLst>
          </p:cNvPr>
          <p:cNvPicPr>
            <a:picLocks noChangeAspect="1"/>
          </p:cNvPicPr>
          <p:nvPr/>
        </p:nvPicPr>
        <p:blipFill rotWithShape="1">
          <a:blip r:embed="rId5">
            <a:extLst>
              <a:ext uri="{28A0092B-C50C-407E-A947-70E740481C1C}">
                <a14:useLocalDpi xmlns:a14="http://schemas.microsoft.com/office/drawing/2010/main" val="0"/>
              </a:ext>
            </a:extLst>
          </a:blip>
          <a:srcRect t="2121" b="3510"/>
          <a:stretch/>
        </p:blipFill>
        <p:spPr>
          <a:xfrm>
            <a:off x="348033" y="2105863"/>
            <a:ext cx="5906454" cy="3266669"/>
          </a:xfrm>
          <a:prstGeom prst="rect">
            <a:avLst/>
          </a:prstGeom>
          <a:ln>
            <a:solidFill>
              <a:schemeClr val="accent1"/>
            </a:solidFill>
          </a:ln>
          <a:effectLst>
            <a:outerShdw blurRad="50800" dist="38100" dir="5400000" algn="t" rotWithShape="0">
              <a:prstClr val="black">
                <a:alpha val="40000"/>
              </a:prstClr>
            </a:outerShdw>
          </a:effectLst>
        </p:spPr>
      </p:pic>
      <p:pic>
        <p:nvPicPr>
          <p:cNvPr id="3" name="Image 2">
            <a:extLst>
              <a:ext uri="{FF2B5EF4-FFF2-40B4-BE49-F238E27FC236}">
                <a16:creationId xmlns:a16="http://schemas.microsoft.com/office/drawing/2014/main" id="{FC7B5F85-DE5C-74AB-4EBB-43CA8E67DBB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598124" y="2105863"/>
            <a:ext cx="5274885" cy="3281105"/>
          </a:xfrm>
          <a:prstGeom prst="rect">
            <a:avLst/>
          </a:prstGeom>
          <a:ln>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3371396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Product datasheet mockup</Template>
  <TotalTime>1788</TotalTime>
  <Words>963</Words>
  <Application>Microsoft Office PowerPoint</Application>
  <PresentationFormat>Personnalisé</PresentationFormat>
  <Paragraphs>60</Paragraphs>
  <Slides>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vt:i4>
      </vt:variant>
    </vt:vector>
  </HeadingPairs>
  <TitlesOfParts>
    <vt:vector size="9" baseType="lpstr">
      <vt:lpstr>Arial</vt:lpstr>
      <vt:lpstr>Calibri</vt:lpstr>
      <vt:lpstr>Calibri Light</vt:lpstr>
      <vt:lpstr>Good Times Rg</vt:lpstr>
      <vt:lpstr>system-ui</vt:lpstr>
      <vt:lpstr>WordVisi_MSFontService</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Dominique Benoit</dc:creator>
  <cp:lastModifiedBy>Floriane Mer</cp:lastModifiedBy>
  <cp:revision>57</cp:revision>
  <dcterms:created xsi:type="dcterms:W3CDTF">2022-06-30T06:48:20Z</dcterms:created>
  <dcterms:modified xsi:type="dcterms:W3CDTF">2022-12-14T18:18:52Z</dcterms:modified>
</cp:coreProperties>
</file>