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75" r:id="rId3"/>
    <p:sldId id="260" r:id="rId4"/>
    <p:sldId id="277" r:id="rId5"/>
    <p:sldId id="293" r:id="rId6"/>
    <p:sldId id="295" r:id="rId7"/>
    <p:sldId id="281" r:id="rId8"/>
    <p:sldId id="296" r:id="rId9"/>
    <p:sldId id="297" r:id="rId10"/>
    <p:sldId id="289" r:id="rId11"/>
    <p:sldId id="273" r:id="rId12"/>
    <p:sldId id="298" r:id="rId13"/>
    <p:sldId id="271" r:id="rId14"/>
    <p:sldId id="272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Good Times Rg" panose="020B0605020000020001" pitchFamily="34" charset="0"/>
      <p:regular r:id="rId22"/>
      <p:bold r:id="rId23"/>
      <p:italic r:id="rId24"/>
      <p:boldItalic r:id="rId25"/>
    </p:embeddedFont>
    <p:embeddedFont>
      <p:font typeface="Montserrat" panose="02000505000000020004" pitchFamily="2" charset="0"/>
      <p:regular r:id="rId26"/>
      <p:bold r:id="rId27"/>
      <p:italic r:id="rId28"/>
      <p:boldItalic r:id="rId29"/>
    </p:embeddedFont>
    <p:embeddedFont>
      <p:font typeface="Montserrat Bold" panose="020B0604020202020204" charset="0"/>
      <p:bold r:id="rId30"/>
    </p:embeddedFont>
    <p:embeddedFont>
      <p:font typeface="Montserrat Medium" panose="00000600000000000000" pitchFamily="2" charset="0"/>
      <p:regular r:id="rId31"/>
      <p:italic r:id="rId3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106"/>
    <a:srgbClr val="141C39"/>
    <a:srgbClr val="0D1327"/>
    <a:srgbClr val="0A0A0A"/>
    <a:srgbClr val="0E1328"/>
    <a:srgbClr val="016DC6"/>
    <a:srgbClr val="1919B3"/>
    <a:srgbClr val="7A7A7A"/>
    <a:srgbClr val="4040E4"/>
    <a:srgbClr val="272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2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74CC9-6CEF-457F-9DBD-E3186E30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92414E-7394-42EC-ADCC-3F443F11C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4BC13-4F77-4903-8CE2-262C0EFB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8E8E02-9AFA-4AF2-A577-1C4E815C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6DA1A5-4B79-4B6E-B933-CC407296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9C263B-EA5D-455B-AA7E-4E6872649F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B0F1F"/>
              </a:gs>
              <a:gs pos="0">
                <a:srgbClr val="192347"/>
              </a:gs>
              <a:gs pos="39000">
                <a:srgbClr val="0F15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5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F7EE8-FBBE-4D1B-938C-213A96C1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91FCE2-21A8-42A5-9D57-D200E19E0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48B11-57EA-490C-A4BA-C3FDD4CB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58F752-384A-40A8-BDC8-23E5D055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B6EE5-051B-4491-8F56-AF50EA81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76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D09157-6513-4889-AA8C-558D12FD3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C597E9-DFD6-4F5B-811D-D8A85395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1D456-B821-43F2-8A26-14A6CDC6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427E5-AB86-4D1A-8AB9-4F9AF88A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9505E-918A-4003-B9AE-914BE44C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28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8A32C-A110-410B-9D0C-482FF4DC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9F7AD8-151A-49D5-84C9-BF24ADA14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FF6CD-AEB2-41AC-9BC9-858820E7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ACD5EA-128B-4C97-8B2A-21DF230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C9E567-8795-493C-B5FB-AAD89625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0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DEABC-20C9-418D-B105-228C7506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1F4E89-D627-40E7-B406-1FAC18F36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1C32F2-1014-43A0-B2BB-764ED338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C9766-5F74-4DAC-AD15-EDC91C66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5AA8CE-42DE-4A1F-92DE-13BAB12C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65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2E1C7-EC99-4AB1-AFCE-CAFB4912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173866-1353-45AC-AE6F-97BDCAFD0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8C3A26-EA72-4D15-8719-3B83E29C1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B189FE-1CE6-41F8-858B-CCEE0E86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81E53D-8D03-4DE9-990B-7C9CACC8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FF35BA-5657-4981-956B-F41110DE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03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994C0-30C0-4D2F-9338-000AF67E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8EEEAF-8A35-4579-8210-F85ADDC18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D5DD77-7141-42DA-9186-DCF3EA51C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54745E-1AA1-4A2E-83E2-5F715981B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FDDE93-6EC5-4A99-A26B-B2BFDDD15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9331AD-C7A8-461C-8F14-4A20015D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01CACE9-821F-4A95-A2A1-CC90FC20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EB076B-71B5-473A-822B-208C8D70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7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CFB51-C52C-4E7E-A163-B035CFCE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A9CC07-6A11-44D5-A3FC-E1DD7E3C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322AB2-EC84-4B71-AD48-8AE670BC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9D85B9-2BD7-4661-B564-C9DFDAFD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0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AD503C-A4AB-4B35-B991-D49F90D4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7742DE-363B-4D5C-9D27-B8F97705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1FB81A-8461-4646-8F4C-9EDC8C3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2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10385-1DE6-48EF-AE5C-C7084E24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E71148-1ECF-488A-854C-EA2B6A51A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04FA72-AD54-4279-A088-F7E39A14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19AE74-F199-481F-B178-0578CBBE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43B247-331B-4888-BC4A-DB22BDFA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ACC6E6-4394-4DF9-9E91-2106B450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12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99954-742E-4779-93C3-F80B3E32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CC-6F53-4613-9FEA-FFAA497B0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82CDC5-5B65-4563-96A1-20E5811F8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D76BDD-00DF-4BC2-A03A-AFDB406D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2D0D81-FCF5-471D-8967-1D2D4217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522981-1D91-4353-B07E-C4030481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6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8743B-D461-4B2C-AFC7-910C33B0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EAE83-CE46-4DC9-B5DD-8D5644FA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C68F93-D9F4-449D-B49B-09524E74B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E9A8-FE89-498D-A4DC-84F64ABE71D7}" type="datetimeFigureOut">
              <a:rPr lang="fr-FR" smtClean="0"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4E6846-B516-4E30-8BA0-3181E48A0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17DBAE-56FE-445E-959B-B9EE4183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2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3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splus-advancedsecurity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34EF2A6-3F86-404B-BC06-B73E14AACE7F}"/>
              </a:ext>
            </a:extLst>
          </p:cNvPr>
          <p:cNvSpPr/>
          <p:nvPr/>
        </p:nvSpPr>
        <p:spPr>
          <a:xfrm rot="10800000">
            <a:off x="9548309" y="2205627"/>
            <a:ext cx="1224232" cy="174575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2B7154-4D76-92D9-4F0B-F3F9A125E7CF}"/>
              </a:ext>
            </a:extLst>
          </p:cNvPr>
          <p:cNvSpPr/>
          <p:nvPr/>
        </p:nvSpPr>
        <p:spPr>
          <a:xfrm>
            <a:off x="6650402" y="650753"/>
            <a:ext cx="2191753" cy="2148812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descr="A person with a computer&#10;&#10;Description automatically generated with low confidence" id="46" name="Picture 45">
            <a:extLst>
              <a:ext uri="{FF2B5EF4-FFF2-40B4-BE49-F238E27FC236}">
                <a16:creationId xmlns:a16="http://schemas.microsoft.com/office/drawing/2014/main" id="{4D9E0458-A374-33B4-225F-C21D332C5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"/>
          <a:stretch/>
        </p:blipFill>
        <p:spPr>
          <a:xfrm>
            <a:off x="2676434" y="175530"/>
            <a:ext cx="12215330" cy="66735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8190FF5-5EA4-4EDA-BC54-6F3C7A48D198}"/>
              </a:ext>
            </a:extLst>
          </p:cNvPr>
          <p:cNvSpPr/>
          <p:nvPr/>
        </p:nvSpPr>
        <p:spPr>
          <a:xfrm>
            <a:off x="7002347" y="4358571"/>
            <a:ext cx="1694667" cy="2227187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0948AC-1E09-4289-B7D6-B94281201298}"/>
              </a:ext>
            </a:extLst>
          </p:cNvPr>
          <p:cNvGrpSpPr/>
          <p:nvPr/>
        </p:nvGrpSpPr>
        <p:grpSpPr>
          <a:xfrm>
            <a:off x="1061752" y="5343162"/>
            <a:ext cx="1560545" cy="481584"/>
            <a:chOff x="1036352" y="5734040"/>
            <a:chExt cx="1560545" cy="481584"/>
          </a:xfrm>
          <a:effectLst/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2B7CBF-6062-44FF-989B-FF663CACE085}"/>
                </a:ext>
              </a:extLst>
            </p:cNvPr>
            <p:cNvSpPr/>
            <p:nvPr/>
          </p:nvSpPr>
          <p:spPr>
            <a:xfrm>
              <a:off x="1036352" y="5734040"/>
              <a:ext cx="1560544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algn="tl" blurRad="317500" dir="2700000" dist="228600" rotWithShape="0" sx="110000" sy="11000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dirty="0"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47BA3F1-36DB-4146-A9F3-683467F7628E}"/>
                </a:ext>
              </a:extLst>
            </p:cNvPr>
            <p:cNvSpPr txBox="1"/>
            <p:nvPr/>
          </p:nvSpPr>
          <p:spPr>
            <a:xfrm>
              <a:off x="1036353" y="5863043"/>
              <a:ext cx="1560544" cy="215444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dirty="0" lang="fr-FR" sz="800">
                  <a:solidFill>
                    <a:srgbClr val="0C1021"/>
                  </a:solidFill>
                  <a:latin charset="0" panose="020B0605020000020001" pitchFamily="34" typeface="Good Times Rg"/>
                </a:rPr>
                <a:t>DISCOVER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BE191D6-D8C8-403E-A1A2-932FFAB46EFF}"/>
              </a:ext>
            </a:extLst>
          </p:cNvPr>
          <p:cNvSpPr/>
          <p:nvPr/>
        </p:nvSpPr>
        <p:spPr>
          <a:xfrm>
            <a:off x="10466516" y="-1000301"/>
            <a:ext cx="2148079" cy="3909087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fr-FR"/>
          </a:p>
        </p:txBody>
      </p:sp>
      <p:sp>
        <p:nvSpPr>
          <p:cNvPr id="18" name="ZoneTexte 9">
            <a:extLst>
              <a:ext uri="{FF2B5EF4-FFF2-40B4-BE49-F238E27FC236}">
                <a16:creationId xmlns:a16="http://schemas.microsoft.com/office/drawing/2014/main" id="{9B120B07-D2D8-4105-B9DC-154AC3434E0E}"/>
              </a:ext>
            </a:extLst>
          </p:cNvPr>
          <p:cNvSpPr txBox="1"/>
          <p:nvPr/>
        </p:nvSpPr>
        <p:spPr>
          <a:xfrm>
            <a:off x="970566" y="2592595"/>
            <a:ext cx="6019513" cy="1661993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dirty="0" lang="en-US" sz="3400">
                <a:solidFill>
                  <a:schemeClr val="bg1"/>
                </a:solidFill>
                <a:latin charset="0" panose="020B0605020000020001" pitchFamily="34" typeface="Good Times Rg"/>
              </a:rPr>
              <a:t>The </a:t>
            </a:r>
            <a:r>
              <a:rPr dirty="0" err="1" lang="en-US" sz="3400">
                <a:solidFill>
                  <a:srgbClr val="F99106"/>
                </a:solidFill>
                <a:latin charset="0" panose="020B0605020000020001" pitchFamily="34" typeface="Good Times Rg"/>
              </a:rPr>
              <a:t>OnLY</a:t>
            </a:r>
            <a:r>
              <a:rPr dirty="0" lang="en-US" sz="3400">
                <a:solidFill>
                  <a:srgbClr val="F99106"/>
                </a:solidFill>
                <a:latin charset="0" panose="020B0605020000020001" pitchFamily="34" typeface="Good Times Rg"/>
              </a:rPr>
              <a:t> Security Program </a:t>
            </a:r>
            <a:r>
              <a:rPr dirty="0" lang="en-US" sz="3400">
                <a:solidFill>
                  <a:schemeClr val="bg1"/>
                </a:solidFill>
                <a:latin charset="0" panose="020B0605020000020001" pitchFamily="34" typeface="Good Times Rg"/>
              </a:rPr>
              <a:t>Designed for Remote Access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9C7E42-9892-4F81-BF37-D12E3B3E836C}"/>
              </a:ext>
            </a:extLst>
          </p:cNvPr>
          <p:cNvSpPr/>
          <p:nvPr/>
        </p:nvSpPr>
        <p:spPr>
          <a:xfrm>
            <a:off x="8974380" y="4886461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28" name="ZoneTexte 39">
            <a:extLst>
              <a:ext uri="{FF2B5EF4-FFF2-40B4-BE49-F238E27FC236}">
                <a16:creationId xmlns:a16="http://schemas.microsoft.com/office/drawing/2014/main" id="{58686675-7BCF-410A-AF0B-A108C17D4E7D}"/>
              </a:ext>
            </a:extLst>
          </p:cNvPr>
          <p:cNvSpPr txBox="1"/>
          <p:nvPr/>
        </p:nvSpPr>
        <p:spPr>
          <a:xfrm>
            <a:off x="10312050" y="5657536"/>
            <a:ext cx="1006636" cy="24622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r"/>
            <a:r>
              <a:rPr dirty="0" lang="fr-FR" spc="600" sz="1000">
                <a:solidFill>
                  <a:schemeClr val="bg1"/>
                </a:solidFill>
                <a:latin charset="0" panose="020B0605020000020001" pitchFamily="34" typeface="Good Times Rg"/>
              </a:rPr>
              <a:t>2022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5D9474-9C81-A96E-E592-9B1261C9646F}"/>
              </a:ext>
            </a:extLst>
          </p:cNvPr>
          <p:cNvGrpSpPr/>
          <p:nvPr/>
        </p:nvGrpSpPr>
        <p:grpSpPr>
          <a:xfrm>
            <a:off x="1041820" y="1080941"/>
            <a:ext cx="2187260" cy="229453"/>
            <a:chOff x="1041820" y="2084864"/>
            <a:chExt cx="2187260" cy="2294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6EADCA-F0FF-4B97-A701-F6655D714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2F38E2-7E36-AA18-8213-84F7493A8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565430"/>
      </p:ext>
    </p:extLst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43DD3FF0-B8AA-4628-AC81-391CF25EB880}"/>
              </a:ext>
            </a:extLst>
          </p:cNvPr>
          <p:cNvSpPr/>
          <p:nvPr/>
        </p:nvSpPr>
        <p:spPr>
          <a:xfrm>
            <a:off x="5946070" y="3623377"/>
            <a:ext cx="1398253" cy="212347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651CE45-B376-464E-B695-D21A8F5ADB76}"/>
              </a:ext>
            </a:extLst>
          </p:cNvPr>
          <p:cNvSpPr/>
          <p:nvPr/>
        </p:nvSpPr>
        <p:spPr>
          <a:xfrm>
            <a:off x="7080127" y="-1352705"/>
            <a:ext cx="3072175" cy="2725650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6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  <a:endParaRPr dirty="0" lang="en-US" sz="1000">
              <a:solidFill>
                <a:schemeClr val="bg1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9">
            <a:extLst>
              <a:ext uri="{FF2B5EF4-FFF2-40B4-BE49-F238E27FC236}">
                <a16:creationId xmlns:a16="http://schemas.microsoft.com/office/drawing/2014/main" id="{C55A6527-D626-4219-AE0F-07677DDB9718}"/>
              </a:ext>
            </a:extLst>
          </p:cNvPr>
          <p:cNvSpPr txBox="1"/>
          <p:nvPr/>
        </p:nvSpPr>
        <p:spPr>
          <a:xfrm>
            <a:off x="1368003" y="1722139"/>
            <a:ext cx="4371894" cy="85690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All-in-One </a:t>
            </a:r>
            <a:b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</a:b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Cybersecurity Toolbox</a:t>
            </a:r>
          </a:p>
        </p:txBody>
      </p:sp>
      <p:sp>
        <p:nvSpPr>
          <p:cNvPr id="21" name="ZoneTexte 17">
            <a:extLst>
              <a:ext uri="{FF2B5EF4-FFF2-40B4-BE49-F238E27FC236}">
                <a16:creationId xmlns:a16="http://schemas.microsoft.com/office/drawing/2014/main" id="{931982B4-EF52-4EBF-A45E-8364B5F0D8D4}"/>
              </a:ext>
            </a:extLst>
          </p:cNvPr>
          <p:cNvSpPr txBox="1"/>
          <p:nvPr/>
        </p:nvSpPr>
        <p:spPr>
          <a:xfrm>
            <a:off x="1455474" y="2714734"/>
            <a:ext cx="3375606" cy="588751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Easily Manage The Level </a:t>
            </a:r>
            <a:b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</a:b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of Protection for Your Servers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23CA0D-1829-44AF-9FAB-245CC5A7468E}"/>
              </a:ext>
            </a:extLst>
          </p:cNvPr>
          <p:cNvSpPr txBox="1"/>
          <p:nvPr/>
        </p:nvSpPr>
        <p:spPr>
          <a:xfrm>
            <a:off x="1651310" y="3554516"/>
            <a:ext cx="2730974" cy="193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 marR="6773">
              <a:lnSpc>
                <a:spcPct val="200000"/>
              </a:lnSpc>
              <a:spcBef>
                <a:spcPts val="133"/>
              </a:spcBef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Easy-To-Use </a:t>
            </a:r>
            <a:r>
              <a:rPr dirty="0" err="1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AdminTool</a:t>
            </a:r>
            <a:endParaRPr dirty="0" lang="en-US" sz="1200">
              <a:solidFill>
                <a:srgbClr val="FC9204"/>
              </a:solidFill>
              <a:latin charset="0" panose="00000600000000000000" pitchFamily="2" typeface="Montserrat Medium"/>
            </a:endParaRPr>
          </a:p>
          <a:p>
            <a:pPr fontAlgn="base" marR="6773">
              <a:lnSpc>
                <a:spcPct val="200000"/>
              </a:lnSpc>
              <a:spcBef>
                <a:spcPts val="133"/>
              </a:spcBef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Central IP Address Management</a:t>
            </a:r>
          </a:p>
          <a:p>
            <a:pPr fontAlgn="base" marR="6773">
              <a:lnSpc>
                <a:spcPct val="200000"/>
              </a:lnSpc>
              <a:spcBef>
                <a:spcPts val="133"/>
              </a:spcBef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Central Programs Whitelist</a:t>
            </a:r>
          </a:p>
          <a:p>
            <a:pPr fontAlgn="base" marR="6773">
              <a:lnSpc>
                <a:spcPct val="200000"/>
              </a:lnSpc>
              <a:spcBef>
                <a:spcPts val="133"/>
              </a:spcBef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Real-Time Events Log</a:t>
            </a:r>
          </a:p>
          <a:p>
            <a:pPr fontAlgn="base" marR="6773">
              <a:lnSpc>
                <a:spcPct val="200000"/>
              </a:lnSpc>
              <a:spcBef>
                <a:spcPts val="133"/>
              </a:spcBef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Advanced or Lite Mode GUI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2D148E-439E-46C1-9507-BF598099C462}"/>
              </a:ext>
            </a:extLst>
          </p:cNvPr>
          <p:cNvGrpSpPr/>
          <p:nvPr/>
        </p:nvGrpSpPr>
        <p:grpSpPr>
          <a:xfrm>
            <a:off x="1455474" y="3738733"/>
            <a:ext cx="141678" cy="141678"/>
            <a:chOff x="1455474" y="4111057"/>
            <a:chExt cx="141678" cy="14167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A872C8-7378-430F-9CA9-6380DB8EC8E0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1" name="Graphique 39">
              <a:extLst>
                <a:ext uri="{FF2B5EF4-FFF2-40B4-BE49-F238E27FC236}">
                  <a16:creationId xmlns:a16="http://schemas.microsoft.com/office/drawing/2014/main" id="{4939EAFF-EBB5-4EA6-8029-B24FE7C7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F7772C-7478-497A-A044-385D20C8BDDD}"/>
              </a:ext>
            </a:extLst>
          </p:cNvPr>
          <p:cNvGrpSpPr/>
          <p:nvPr/>
        </p:nvGrpSpPr>
        <p:grpSpPr>
          <a:xfrm>
            <a:off x="1455474" y="4119971"/>
            <a:ext cx="141678" cy="141678"/>
            <a:chOff x="1455474" y="4474912"/>
            <a:chExt cx="141678" cy="14167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9F2F07-AB33-4E1A-8F84-F999DC0B4F3B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3" name="Graphique 43">
              <a:extLst>
                <a:ext uri="{FF2B5EF4-FFF2-40B4-BE49-F238E27FC236}">
                  <a16:creationId xmlns:a16="http://schemas.microsoft.com/office/drawing/2014/main" id="{C99CEFFC-CBD7-4FE9-88E3-E9AE0F99E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C5E58F-BC92-44EE-9ACB-9E3F3D082734}"/>
              </a:ext>
            </a:extLst>
          </p:cNvPr>
          <p:cNvGrpSpPr/>
          <p:nvPr/>
        </p:nvGrpSpPr>
        <p:grpSpPr>
          <a:xfrm>
            <a:off x="1455474" y="4501209"/>
            <a:ext cx="141678" cy="141678"/>
            <a:chOff x="1455474" y="4838767"/>
            <a:chExt cx="141678" cy="14167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E8B8E9-50D7-4E5F-BF80-885B05C8F058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5" name="Graphique 46">
              <a:extLst>
                <a:ext uri="{FF2B5EF4-FFF2-40B4-BE49-F238E27FC236}">
                  <a16:creationId xmlns:a16="http://schemas.microsoft.com/office/drawing/2014/main" id="{1793F01F-D453-46D3-8B49-BA792AA4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7F125-95A2-44A6-A830-2FE1608564D3}"/>
              </a:ext>
            </a:extLst>
          </p:cNvPr>
          <p:cNvGrpSpPr/>
          <p:nvPr/>
        </p:nvGrpSpPr>
        <p:grpSpPr>
          <a:xfrm>
            <a:off x="1455474" y="4882447"/>
            <a:ext cx="141678" cy="141678"/>
            <a:chOff x="1455474" y="5202622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12F916-9B28-4F47-AC4C-B6C7021539C5}"/>
                </a:ext>
              </a:extLst>
            </p:cNvPr>
            <p:cNvSpPr/>
            <p:nvPr/>
          </p:nvSpPr>
          <p:spPr>
            <a:xfrm>
              <a:off x="1455474" y="520262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7" name="Graphique 50">
              <a:extLst>
                <a:ext uri="{FF2B5EF4-FFF2-40B4-BE49-F238E27FC236}">
                  <a16:creationId xmlns:a16="http://schemas.microsoft.com/office/drawing/2014/main" id="{F35F68BA-F37C-410B-9A33-467C225D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245444"/>
              <a:ext cx="71670" cy="5603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62323E1-8876-4F9B-9931-83571ED6B8A8}"/>
              </a:ext>
            </a:extLst>
          </p:cNvPr>
          <p:cNvGrpSpPr/>
          <p:nvPr/>
        </p:nvGrpSpPr>
        <p:grpSpPr>
          <a:xfrm>
            <a:off x="1455474" y="5263686"/>
            <a:ext cx="141678" cy="141678"/>
            <a:chOff x="1455474" y="5636010"/>
            <a:chExt cx="141678" cy="14167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88C57AD-8D6B-47D3-B6E5-8B4AA68292E1}"/>
                </a:ext>
              </a:extLst>
            </p:cNvPr>
            <p:cNvSpPr/>
            <p:nvPr/>
          </p:nvSpPr>
          <p:spPr>
            <a:xfrm>
              <a:off x="1455474" y="5636010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9" name="Graphique 26">
              <a:extLst>
                <a:ext uri="{FF2B5EF4-FFF2-40B4-BE49-F238E27FC236}">
                  <a16:creationId xmlns:a16="http://schemas.microsoft.com/office/drawing/2014/main" id="{E5F2A49E-D2DF-4D73-9FD2-68C96F41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678832"/>
              <a:ext cx="71670" cy="56033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80F16854-12DA-4618-B8C6-C705113CA15D}"/>
              </a:ext>
            </a:extLst>
          </p:cNvPr>
          <p:cNvSpPr/>
          <p:nvPr/>
        </p:nvSpPr>
        <p:spPr>
          <a:xfrm>
            <a:off x="9008494" y="4684862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740746-35EA-4531-09B1-95E66800D656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4B94DF7-8657-98B1-4B32-4CB54D9B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A42EC52-A6DE-C4A2-F4AE-B4A2EB14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descr="A picture containing person, dark&#10;&#10;Description automatically generated" id="37" name="Picture 36">
            <a:extLst>
              <a:ext uri="{FF2B5EF4-FFF2-40B4-BE49-F238E27FC236}">
                <a16:creationId xmlns:a16="http://schemas.microsoft.com/office/drawing/2014/main" id="{DFE7185D-E906-2EF6-5E3A-3064FA2175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/>
          <a:stretch/>
        </p:blipFill>
        <p:spPr>
          <a:xfrm>
            <a:off x="5349575" y="0"/>
            <a:ext cx="6842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60620"/>
      </p:ext>
    </p:extLst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5449F85-359D-34AE-B76D-026DAF9839E6}"/>
              </a:ext>
            </a:extLst>
          </p:cNvPr>
          <p:cNvSpPr/>
          <p:nvPr/>
        </p:nvSpPr>
        <p:spPr>
          <a:xfrm>
            <a:off x="1835299" y="4372523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A7E19ECE-B7D9-4C9C-9212-50213718CE07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7</a:t>
            </a:r>
            <a:endParaRPr dirty="0" lang="en-US" sz="1000">
              <a:solidFill>
                <a:srgbClr val="F99106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C781B29E-69DC-4F7F-80B2-B44565C97B05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  <a:endParaRPr dirty="0" lang="en-US" sz="1000">
              <a:solidFill>
                <a:schemeClr val="bg1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85AD046-3E6A-4397-814F-A2ED719DA60A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A1CC1B22-81B3-481C-9E9A-A0B6FE924A02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52111BB3-0EC6-48FC-8007-90CC46E80C0A}"/>
              </a:ext>
            </a:extLst>
          </p:cNvPr>
          <p:cNvSpPr txBox="1"/>
          <p:nvPr/>
        </p:nvSpPr>
        <p:spPr>
          <a:xfrm>
            <a:off x="5686161" y="1100395"/>
            <a:ext cx="6104454" cy="85690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Advanced Security is New For You? </a:t>
            </a:r>
            <a:b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</a:b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Get a Quick Start with Our Lite Mode</a:t>
            </a:r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11B2FC2B-CB48-4057-922B-C2011799D45B}"/>
              </a:ext>
            </a:extLst>
          </p:cNvPr>
          <p:cNvSpPr txBox="1"/>
          <p:nvPr/>
        </p:nvSpPr>
        <p:spPr>
          <a:xfrm>
            <a:off x="5783441" y="2082059"/>
            <a:ext cx="4371962" cy="447986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 lang="en-US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All our best features, right where you need them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60BC00C7-CFB2-48B8-B189-8040198C7C18}"/>
              </a:ext>
            </a:extLst>
          </p:cNvPr>
          <p:cNvGrpSpPr/>
          <p:nvPr/>
        </p:nvGrpSpPr>
        <p:grpSpPr>
          <a:xfrm>
            <a:off x="5799207" y="3029453"/>
            <a:ext cx="4578660" cy="553143"/>
            <a:chOff x="6878772" y="3282323"/>
            <a:chExt cx="4578660" cy="553143"/>
          </a:xfrm>
        </p:grpSpPr>
        <p:sp>
          <p:nvSpPr>
            <p:cNvPr id="35" name="object 19">
              <a:extLst>
                <a:ext uri="{FF2B5EF4-FFF2-40B4-BE49-F238E27FC236}">
                  <a16:creationId xmlns:a16="http://schemas.microsoft.com/office/drawing/2014/main" id="{AEB341F2-36FD-4BD6-8792-915CC8BC6535}"/>
                </a:ext>
              </a:extLst>
            </p:cNvPr>
            <p:cNvSpPr txBox="1"/>
            <p:nvPr/>
          </p:nvSpPr>
          <p:spPr>
            <a:xfrm>
              <a:off x="7485067" y="3282323"/>
              <a:ext cx="3972365" cy="553143"/>
            </a:xfrm>
            <a:prstGeom prst="rect">
              <a:avLst/>
            </a:prstGeom>
          </p:spPr>
          <p:txBody>
            <a:bodyPr bIns="0" lIns="0" rIns="0" rtlCol="0" tIns="16933" vert="horz" wrap="square">
              <a:spAutoFit/>
            </a:bodyPr>
            <a:lstStyle/>
            <a:p>
              <a:pPr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dirty="0" lang="en-US" spc="33" sz="1200">
                  <a:solidFill>
                    <a:srgbClr val="F99106"/>
                  </a:solidFill>
                  <a:latin charset="0" panose="00000600000000000000" pitchFamily="2" typeface="Montserrat Medium"/>
                  <a:cs typeface="Times New Roman"/>
                </a:rPr>
                <a:t>STOP RANSOMWARE</a:t>
              </a:r>
            </a:p>
            <a:p>
              <a:pPr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dirty="0" lang="en-US" spc="33" sz="1200">
                  <a:solidFill>
                    <a:schemeClr val="bg1"/>
                  </a:solidFill>
                  <a:latin charset="0" panose="00000600000000000000" pitchFamily="2" typeface="Montserrat Medium"/>
                  <a:cs typeface="Times New Roman"/>
                </a:rPr>
                <a:t>Enable in One Click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BBC3760-DA0D-4F44-AC22-33502D2C9556}"/>
                </a:ext>
              </a:extLst>
            </p:cNvPr>
            <p:cNvSpPr/>
            <p:nvPr/>
          </p:nvSpPr>
          <p:spPr>
            <a:xfrm>
              <a:off x="6878772" y="3321241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sp>
          <p:nvSpPr>
            <p:cNvPr id="37" name="object 19">
              <a:extLst>
                <a:ext uri="{FF2B5EF4-FFF2-40B4-BE49-F238E27FC236}">
                  <a16:creationId xmlns:a16="http://schemas.microsoft.com/office/drawing/2014/main" id="{FE8B03B2-F00E-4C1E-A12C-9893FF72485E}"/>
                </a:ext>
              </a:extLst>
            </p:cNvPr>
            <p:cNvSpPr txBox="1"/>
            <p:nvPr/>
          </p:nvSpPr>
          <p:spPr>
            <a:xfrm>
              <a:off x="6878773" y="3319817"/>
              <a:ext cx="327606" cy="262871"/>
            </a:xfrm>
            <a:prstGeom prst="rect">
              <a:avLst/>
            </a:prstGeom>
          </p:spPr>
          <p:txBody>
            <a:bodyPr bIns="0" lIns="0" rIns="0" rtlCol="0" tIns="16933" vert="horz" wrap="square">
              <a:spAutoFit/>
            </a:bodyPr>
            <a:lstStyle/>
            <a:p>
              <a:pPr algn="ctr"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dirty="0" lang="en-US" spc="33" sz="1200">
                  <a:solidFill>
                    <a:schemeClr val="accent2"/>
                  </a:solidFill>
                  <a:latin charset="0" panose="00000600000000000000" pitchFamily="2" typeface="Montserrat Medium"/>
                  <a:cs typeface="Times New Roman"/>
                </a:rPr>
                <a:t>1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1269A41E-8EAE-44E0-BDDD-25D73FBF72E1}"/>
              </a:ext>
            </a:extLst>
          </p:cNvPr>
          <p:cNvGrpSpPr/>
          <p:nvPr/>
        </p:nvGrpSpPr>
        <p:grpSpPr>
          <a:xfrm>
            <a:off x="5799207" y="3747755"/>
            <a:ext cx="4578660" cy="552694"/>
            <a:chOff x="6878772" y="4031842"/>
            <a:chExt cx="4578660" cy="552694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3C968D4-9108-437B-813F-3047000B61CC}"/>
                </a:ext>
              </a:extLst>
            </p:cNvPr>
            <p:cNvSpPr txBox="1"/>
            <p:nvPr/>
          </p:nvSpPr>
          <p:spPr>
            <a:xfrm>
              <a:off x="7485067" y="4031842"/>
              <a:ext cx="3972365" cy="552694"/>
            </a:xfrm>
            <a:prstGeom prst="rect">
              <a:avLst/>
            </a:prstGeom>
          </p:spPr>
          <p:txBody>
            <a:bodyPr bIns="0" lIns="0" rIns="0" rtlCol="0" tIns="16933" vert="horz" wrap="square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cap="all" dirty="0" lang="en-US" spc="33" sz="1200">
                  <a:solidFill>
                    <a:srgbClr val="F99106"/>
                  </a:solidFill>
                  <a:latin charset="0" panose="00000600000000000000" pitchFamily="2" typeface="Montserrat Medium"/>
                  <a:cs typeface="Times New Roman"/>
                </a:rPr>
                <a:t>Block brute force Attacks</a:t>
              </a:r>
            </a:p>
            <a:p>
              <a:pPr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dirty="0" lang="en-US" spc="33" sz="1200">
                  <a:solidFill>
                    <a:schemeClr val="bg1"/>
                  </a:solidFill>
                  <a:latin charset="0" panose="00000600000000000000" pitchFamily="2" typeface="Montserrat Medium"/>
                  <a:cs typeface="Times New Roman"/>
                </a:rPr>
                <a:t>Check Blocked IPs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EE4A26-9C3E-4986-BAB0-F8BEEE5C9D3C}"/>
                </a:ext>
              </a:extLst>
            </p:cNvPr>
            <p:cNvSpPr/>
            <p:nvPr/>
          </p:nvSpPr>
          <p:spPr>
            <a:xfrm>
              <a:off x="6878772" y="4063206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sp>
          <p:nvSpPr>
            <p:cNvPr id="41" name="object 19">
              <a:extLst>
                <a:ext uri="{FF2B5EF4-FFF2-40B4-BE49-F238E27FC236}">
                  <a16:creationId xmlns:a16="http://schemas.microsoft.com/office/drawing/2014/main" id="{488011A4-567F-4FDA-A78A-99AB7DB1E44B}"/>
                </a:ext>
              </a:extLst>
            </p:cNvPr>
            <p:cNvSpPr txBox="1"/>
            <p:nvPr/>
          </p:nvSpPr>
          <p:spPr>
            <a:xfrm>
              <a:off x="6878773" y="4061782"/>
              <a:ext cx="327606" cy="262871"/>
            </a:xfrm>
            <a:prstGeom prst="rect">
              <a:avLst/>
            </a:prstGeom>
          </p:spPr>
          <p:txBody>
            <a:bodyPr bIns="0" lIns="0" rIns="0" rtlCol="0" tIns="16933" vert="horz" wrap="square">
              <a:spAutoFit/>
            </a:bodyPr>
            <a:lstStyle/>
            <a:p>
              <a:pPr algn="ctr"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dirty="0" lang="en-US" spc="33" sz="1200">
                  <a:solidFill>
                    <a:schemeClr val="accent2"/>
                  </a:solidFill>
                  <a:latin charset="0" panose="00000600000000000000" pitchFamily="2" typeface="Montserrat Medium"/>
                  <a:cs typeface="Times New Roman"/>
                </a:rPr>
                <a:t>2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4EE43986-298C-4DD1-BFF3-4EF58C13E2E3}"/>
              </a:ext>
            </a:extLst>
          </p:cNvPr>
          <p:cNvGrpSpPr/>
          <p:nvPr/>
        </p:nvGrpSpPr>
        <p:grpSpPr>
          <a:xfrm>
            <a:off x="5799207" y="4465608"/>
            <a:ext cx="4356196" cy="553143"/>
            <a:chOff x="6878772" y="4625568"/>
            <a:chExt cx="4356196" cy="553143"/>
          </a:xfrm>
        </p:grpSpPr>
        <p:sp>
          <p:nvSpPr>
            <p:cNvPr id="43" name="object 19">
              <a:extLst>
                <a:ext uri="{FF2B5EF4-FFF2-40B4-BE49-F238E27FC236}">
                  <a16:creationId xmlns:a16="http://schemas.microsoft.com/office/drawing/2014/main" id="{80C0CDC2-456C-45E8-8894-0F6D76996743}"/>
                </a:ext>
              </a:extLst>
            </p:cNvPr>
            <p:cNvSpPr txBox="1"/>
            <p:nvPr/>
          </p:nvSpPr>
          <p:spPr>
            <a:xfrm>
              <a:off x="7485067" y="4625568"/>
              <a:ext cx="3749901" cy="553143"/>
            </a:xfrm>
            <a:prstGeom prst="rect">
              <a:avLst/>
            </a:prstGeom>
          </p:spPr>
          <p:txBody>
            <a:bodyPr bIns="0" lIns="0" rIns="0" rtlCol="0" tIns="16933" vert="horz" wrap="square">
              <a:spAutoFit/>
            </a:bodyPr>
            <a:lstStyle/>
            <a:p>
              <a:pPr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dirty="0" lang="en-US" spc="33" sz="1200">
                  <a:solidFill>
                    <a:srgbClr val="F99106"/>
                  </a:solidFill>
                  <a:latin charset="0" panose="00000600000000000000" pitchFamily="2" typeface="Montserrat Medium"/>
                  <a:cs typeface="Times New Roman"/>
                </a:rPr>
                <a:t>RESTRICT ACCESS</a:t>
              </a:r>
            </a:p>
            <a:p>
              <a:pPr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dirty="0" lang="en-US" spc="33" sz="1200">
                  <a:solidFill>
                    <a:schemeClr val="bg1"/>
                  </a:solidFill>
                  <a:latin charset="0" panose="00000600000000000000" pitchFamily="2" typeface="Montserrat Medium"/>
                  <a:cs typeface="Times New Roman"/>
                </a:rPr>
                <a:t>Add Countries to your Whitelist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0FF2EE9-BB69-45E2-8C10-08426B352DA8}"/>
                </a:ext>
              </a:extLst>
            </p:cNvPr>
            <p:cNvSpPr/>
            <p:nvPr/>
          </p:nvSpPr>
          <p:spPr>
            <a:xfrm>
              <a:off x="6878772" y="4660562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sp>
          <p:nvSpPr>
            <p:cNvPr id="45" name="object 19">
              <a:extLst>
                <a:ext uri="{FF2B5EF4-FFF2-40B4-BE49-F238E27FC236}">
                  <a16:creationId xmlns:a16="http://schemas.microsoft.com/office/drawing/2014/main" id="{F0612885-7C77-48FA-A2C7-4A93FB8CED9A}"/>
                </a:ext>
              </a:extLst>
            </p:cNvPr>
            <p:cNvSpPr txBox="1"/>
            <p:nvPr/>
          </p:nvSpPr>
          <p:spPr>
            <a:xfrm>
              <a:off x="6878773" y="4659138"/>
              <a:ext cx="327606" cy="262871"/>
            </a:xfrm>
            <a:prstGeom prst="rect">
              <a:avLst/>
            </a:prstGeom>
          </p:spPr>
          <p:txBody>
            <a:bodyPr bIns="0" lIns="0" rIns="0" rtlCol="0" tIns="16933" vert="horz" wrap="square">
              <a:spAutoFit/>
            </a:bodyPr>
            <a:lstStyle/>
            <a:p>
              <a:pPr algn="ctr"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dirty="0" lang="en-US" spc="33" sz="1200">
                  <a:solidFill>
                    <a:schemeClr val="accent2"/>
                  </a:solidFill>
                  <a:latin charset="0" panose="00000600000000000000" pitchFamily="2" typeface="Montserrat Medium"/>
                  <a:cs typeface="Times New Roman"/>
                </a:rPr>
                <a:t>3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6C2DFF95-CCA9-4F33-9D93-EA936F2A806E}"/>
              </a:ext>
            </a:extLst>
          </p:cNvPr>
          <p:cNvGrpSpPr/>
          <p:nvPr/>
        </p:nvGrpSpPr>
        <p:grpSpPr>
          <a:xfrm>
            <a:off x="5799207" y="5183910"/>
            <a:ext cx="4578660" cy="460810"/>
            <a:chOff x="6878772" y="5241926"/>
            <a:chExt cx="4578660" cy="460810"/>
          </a:xfrm>
        </p:grpSpPr>
        <p:sp>
          <p:nvSpPr>
            <p:cNvPr id="47" name="object 19">
              <a:extLst>
                <a:ext uri="{FF2B5EF4-FFF2-40B4-BE49-F238E27FC236}">
                  <a16:creationId xmlns:a16="http://schemas.microsoft.com/office/drawing/2014/main" id="{F4C4A4AA-F2D3-496E-A92E-D360681E586A}"/>
                </a:ext>
              </a:extLst>
            </p:cNvPr>
            <p:cNvSpPr txBox="1"/>
            <p:nvPr/>
          </p:nvSpPr>
          <p:spPr>
            <a:xfrm>
              <a:off x="7485067" y="5241926"/>
              <a:ext cx="3972365" cy="460810"/>
            </a:xfrm>
            <a:prstGeom prst="rect">
              <a:avLst/>
            </a:prstGeom>
          </p:spPr>
          <p:txBody>
            <a:bodyPr bIns="0" lIns="0" rIns="0" rtlCol="0" tIns="16933" vert="horz" wrap="square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dirty="0" lang="en-US" spc="33" sz="1200">
                  <a:solidFill>
                    <a:srgbClr val="F99106"/>
                  </a:solidFill>
                  <a:latin charset="0" panose="00000600000000000000" pitchFamily="2" typeface="Montserrat Medium"/>
                  <a:cs typeface="Times New Roman"/>
                </a:rPr>
                <a:t>CHECK YOUR SECURITY</a:t>
              </a:r>
            </a:p>
            <a:p>
              <a:pPr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dirty="0" lang="en-US" spc="33" sz="1200">
                  <a:solidFill>
                    <a:schemeClr val="bg1"/>
                  </a:solidFill>
                  <a:latin charset="0" panose="00000600000000000000" pitchFamily="2" typeface="Montserrat Medium"/>
                  <a:cs typeface="Times New Roman"/>
                </a:rPr>
                <a:t>See Advanced Security Action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9F55208-BCFF-455C-BCFE-B8DD99D3CD51}"/>
                </a:ext>
              </a:extLst>
            </p:cNvPr>
            <p:cNvSpPr/>
            <p:nvPr/>
          </p:nvSpPr>
          <p:spPr>
            <a:xfrm>
              <a:off x="6878772" y="5273224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sp>
          <p:nvSpPr>
            <p:cNvPr id="49" name="object 19">
              <a:extLst>
                <a:ext uri="{FF2B5EF4-FFF2-40B4-BE49-F238E27FC236}">
                  <a16:creationId xmlns:a16="http://schemas.microsoft.com/office/drawing/2014/main" id="{49D25013-926B-458E-9CEB-4ACD97ABAC12}"/>
                </a:ext>
              </a:extLst>
            </p:cNvPr>
            <p:cNvSpPr txBox="1"/>
            <p:nvPr/>
          </p:nvSpPr>
          <p:spPr>
            <a:xfrm>
              <a:off x="6878773" y="5271800"/>
              <a:ext cx="327606" cy="262871"/>
            </a:xfrm>
            <a:prstGeom prst="rect">
              <a:avLst/>
            </a:prstGeom>
          </p:spPr>
          <p:txBody>
            <a:bodyPr bIns="0" lIns="0" rIns="0" rtlCol="0" tIns="16933" vert="horz" wrap="square">
              <a:spAutoFit/>
            </a:bodyPr>
            <a:lstStyle/>
            <a:p>
              <a:pPr algn="ctr"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dirty="0" lang="en-US" spc="33" sz="1200">
                  <a:solidFill>
                    <a:schemeClr val="accent2"/>
                  </a:solidFill>
                  <a:latin charset="0" panose="00000600000000000000" pitchFamily="2" typeface="Montserrat Medium"/>
                  <a:cs typeface="Times New Roman"/>
                </a:rPr>
                <a:t>4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15FB5B-A0BC-F58C-D190-934FB3F436AA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ECDA11F-6E9F-B35E-2254-AB2EC7B9B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35B2A12-5E69-63E1-17E3-A2CB962B9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E5C663D-7F92-D7CB-AF74-D0B3570C5ACE}"/>
              </a:ext>
            </a:extLst>
          </p:cNvPr>
          <p:cNvSpPr/>
          <p:nvPr/>
        </p:nvSpPr>
        <p:spPr>
          <a:xfrm>
            <a:off x="873321" y="149457"/>
            <a:ext cx="3072175" cy="2725650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descr="Graphical user interface, website&#10;&#10;Description automatically generated" id="64" name="Picture 63">
            <a:extLst>
              <a:ext uri="{FF2B5EF4-FFF2-40B4-BE49-F238E27FC236}">
                <a16:creationId xmlns:a16="http://schemas.microsoft.com/office/drawing/2014/main" id="{7562FC78-ED78-7FB3-861A-1C6DDB7D6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04" y="1579331"/>
            <a:ext cx="4638585" cy="46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8690"/>
      </p:ext>
    </p:extLst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6FAEF3B-4D4A-42B6-9A40-AC07BBBED433}"/>
              </a:ext>
            </a:extLst>
          </p:cNvPr>
          <p:cNvGrpSpPr/>
          <p:nvPr/>
        </p:nvGrpSpPr>
        <p:grpSpPr>
          <a:xfrm>
            <a:off x="6334881" y="1061718"/>
            <a:ext cx="4726944" cy="4726944"/>
            <a:chOff x="6205188" y="1065528"/>
            <a:chExt cx="4726944" cy="4726944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11603F2D-4E3E-4BF9-B669-CB00411ECF53}"/>
                </a:ext>
              </a:extLst>
            </p:cNvPr>
            <p:cNvSpPr>
              <a:spLocks noAdjustHandles="1" noChangeArrowheads="1" noChangeShapeType="1" noEditPoints="1" noGrp="1" noMove="1" noResize="1" noRot="1"/>
            </p:cNvSpPr>
            <p:nvPr/>
          </p:nvSpPr>
          <p:spPr>
            <a:xfrm>
              <a:off x="6205188" y="1065528"/>
              <a:ext cx="4726944" cy="4726944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dirty="0" lang="fr-FR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124C527-DC50-40A9-A077-9B2A9A60BFEB}"/>
                </a:ext>
              </a:extLst>
            </p:cNvPr>
            <p:cNvSpPr>
              <a:spLocks/>
            </p:cNvSpPr>
            <p:nvPr/>
          </p:nvSpPr>
          <p:spPr>
            <a:xfrm>
              <a:off x="7202014" y="2062354"/>
              <a:ext cx="2733294" cy="2733294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8</a:t>
            </a:r>
            <a:endParaRPr dirty="0" lang="en-US" sz="1000">
              <a:solidFill>
                <a:srgbClr val="F99106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  <a:endParaRPr dirty="0" lang="en-US" sz="1000">
              <a:solidFill>
                <a:schemeClr val="bg1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ED5CBCE8-8C21-4246-B8DA-78197F489E41}"/>
              </a:ext>
            </a:extLst>
          </p:cNvPr>
          <p:cNvGrpSpPr/>
          <p:nvPr/>
        </p:nvGrpSpPr>
        <p:grpSpPr>
          <a:xfrm>
            <a:off x="1368003" y="2371374"/>
            <a:ext cx="3781171" cy="2420463"/>
            <a:chOff x="1368003" y="2038755"/>
            <a:chExt cx="4727998" cy="2420463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8003" y="2038755"/>
              <a:ext cx="4727998" cy="126727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dirty="0" lang="en-US">
                  <a:solidFill>
                    <a:schemeClr val="bg1"/>
                  </a:solidFill>
                  <a:latin charset="0" panose="020B0605020000020001" pitchFamily="34" typeface="Good Times Rg"/>
                </a:rPr>
                <a:t>The </a:t>
              </a:r>
              <a:r>
                <a:rPr dirty="0" err="1" lang="en-US">
                  <a:solidFill>
                    <a:schemeClr val="bg1"/>
                  </a:solidFill>
                  <a:latin charset="0" panose="020B0605020000020001" pitchFamily="34" typeface="Good Times Rg"/>
                </a:rPr>
                <a:t>TSplus</a:t>
              </a:r>
              <a:r>
                <a:rPr dirty="0" lang="en-US">
                  <a:solidFill>
                    <a:schemeClr val="bg1"/>
                  </a:solidFill>
                  <a:latin charset="0" panose="020B0605020000020001" pitchFamily="34" typeface="Good Times Rg"/>
                </a:rPr>
                <a:t> Difference: A 360 degrees Approach to Security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473" y="3564742"/>
              <a:ext cx="4503105" cy="894476"/>
            </a:xfrm>
            <a:prstGeom prst="rect">
              <a:avLst/>
            </a:prstGeom>
            <a:noFill/>
          </p:spPr>
          <p:txBody>
            <a:bodyPr bIns="0" lIns="0" rIns="0" tIns="0"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dirty="0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Advanced Security </a:t>
              </a:r>
              <a:r>
                <a:rPr dirty="0" err="1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Prevents</a:t>
              </a:r>
              <a:r>
                <a:rPr dirty="0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, </a:t>
              </a:r>
              <a:r>
                <a:rPr dirty="0" err="1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Protects</a:t>
              </a:r>
              <a:r>
                <a:rPr dirty="0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 and </a:t>
              </a:r>
              <a:r>
                <a:rPr dirty="0" err="1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Defends</a:t>
              </a:r>
              <a:r>
                <a:rPr dirty="0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 </a:t>
              </a:r>
              <a:r>
                <a:rPr dirty="0" err="1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against</a:t>
              </a:r>
              <a:r>
                <a:rPr dirty="0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 </a:t>
              </a:r>
              <a:br>
                <a:rPr dirty="0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</a:br>
              <a:r>
                <a:rPr dirty="0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all </a:t>
              </a:r>
              <a:r>
                <a:rPr dirty="0" err="1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kinds</a:t>
              </a:r>
              <a:r>
                <a:rPr dirty="0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 of </a:t>
              </a:r>
              <a:r>
                <a:rPr dirty="0" err="1" lang="fr-FR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threats</a:t>
              </a:r>
              <a:endPara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endParaRPr>
            </a:p>
          </p:txBody>
        </p:sp>
      </p:grpSp>
      <p:sp>
        <p:nvSpPr>
          <p:cNvPr id="92" name="ZoneTexte 31">
            <a:extLst>
              <a:ext uri="{FF2B5EF4-FFF2-40B4-BE49-F238E27FC236}">
                <a16:creationId xmlns:a16="http://schemas.microsoft.com/office/drawing/2014/main" id="{46A53167-6035-49A6-AAF5-924E7ED23085}"/>
              </a:ext>
            </a:extLst>
          </p:cNvPr>
          <p:cNvSpPr txBox="1"/>
          <p:nvPr/>
        </p:nvSpPr>
        <p:spPr>
          <a:xfrm>
            <a:off x="7488046" y="3191232"/>
            <a:ext cx="2420614" cy="20005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dirty="0" lang="en-US" sz="700">
                <a:solidFill>
                  <a:schemeClr val="bg1"/>
                </a:solidFill>
                <a:latin charset="0" panose="020B0605020000020001" pitchFamily="34" typeface="Good Times Rg"/>
              </a:rPr>
              <a:t>Prevent, protect, defend</a:t>
            </a:r>
          </a:p>
        </p:txBody>
      </p:sp>
      <p:sp>
        <p:nvSpPr>
          <p:cNvPr id="111" name="ZoneTexte 31">
            <a:extLst>
              <a:ext uri="{FF2B5EF4-FFF2-40B4-BE49-F238E27FC236}">
                <a16:creationId xmlns:a16="http://schemas.microsoft.com/office/drawing/2014/main" id="{40C2617D-D2B1-4EF7-98E5-38731D2FA7A4}"/>
              </a:ext>
            </a:extLst>
          </p:cNvPr>
          <p:cNvSpPr txBox="1"/>
          <p:nvPr/>
        </p:nvSpPr>
        <p:spPr>
          <a:xfrm>
            <a:off x="7488046" y="3869409"/>
            <a:ext cx="2420614" cy="307777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dirty="0" lang="en-US" sz="700">
                <a:solidFill>
                  <a:schemeClr val="bg1"/>
                </a:solidFill>
                <a:latin charset="0" panose="020B0605020000020001" pitchFamily="34" typeface="Good Times Rg"/>
              </a:rPr>
              <a:t>Corporate </a:t>
            </a:r>
            <a:br>
              <a:rPr dirty="0" lang="en-US" sz="700">
                <a:solidFill>
                  <a:schemeClr val="bg1"/>
                </a:solidFill>
                <a:latin charset="0" panose="020B0605020000020001" pitchFamily="34" typeface="Good Times Rg"/>
              </a:rPr>
            </a:br>
            <a:r>
              <a:rPr dirty="0" lang="en-US" sz="700">
                <a:solidFill>
                  <a:schemeClr val="bg1"/>
                </a:solidFill>
                <a:latin charset="0" panose="020B0605020000020001" pitchFamily="34" typeface="Good Times Rg"/>
              </a:rPr>
              <a:t>Applications server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E111F90-CE16-BA5E-B45B-01F53D11BA3B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8DD610F-385A-37DC-2DDD-CAF544580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7B65EA8-1725-A075-49CB-59305B1E7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FC77986-161D-B563-3C7C-0B652BC9BC7D}"/>
              </a:ext>
            </a:extLst>
          </p:cNvPr>
          <p:cNvGrpSpPr/>
          <p:nvPr/>
        </p:nvGrpSpPr>
        <p:grpSpPr>
          <a:xfrm>
            <a:off x="7876340" y="3017083"/>
            <a:ext cx="1661276" cy="174275"/>
            <a:chOff x="1041820" y="2084864"/>
            <a:chExt cx="2187260" cy="22945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6DD7612-25ED-BD81-DE46-F56D2D700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3617268-C807-E3BE-DFD9-29830980F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6537CAFA-41A3-4427-D75A-11284851EC07}"/>
              </a:ext>
            </a:extLst>
          </p:cNvPr>
          <p:cNvSpPr/>
          <p:nvPr/>
        </p:nvSpPr>
        <p:spPr>
          <a:xfrm>
            <a:off x="8573515" y="3441052"/>
            <a:ext cx="289370" cy="289370"/>
          </a:xfrm>
          <a:custGeom>
            <a:avLst/>
            <a:gdLst>
              <a:gd fmla="*/ 173622 w 289370" name="connsiteX0"/>
              <a:gd fmla="*/ 260433 h 289370" name="connsiteY0"/>
              <a:gd fmla="*/ 183268 w 289370" name="connsiteX1"/>
              <a:gd fmla="*/ 260433 h 289370" name="connsiteY1"/>
              <a:gd fmla="*/ 183268 w 289370" name="connsiteX2"/>
              <a:gd fmla="*/ 270079 h 289370" name="connsiteY2"/>
              <a:gd fmla="*/ 173622 w 289370" name="connsiteX3"/>
              <a:gd fmla="*/ 270079 h 289370" name="connsiteY3"/>
              <a:gd fmla="*/ 43405 w 289370" name="connsiteX4"/>
              <a:gd fmla="*/ 241142 h 289370" name="connsiteY4"/>
              <a:gd fmla="*/ 38582 w 289370" name="connsiteX5"/>
              <a:gd fmla="*/ 245964 h 289370" name="connsiteY5"/>
              <a:gd fmla="*/ 43405 w 289370" name="connsiteX6"/>
              <a:gd fmla="*/ 250787 h 289370" name="connsiteY6"/>
              <a:gd fmla="*/ 48228 w 289370" name="connsiteX7"/>
              <a:gd fmla="*/ 245964 h 289370" name="connsiteY7"/>
              <a:gd fmla="*/ 43405 w 289370" name="connsiteX8"/>
              <a:gd fmla="*/ 241142 h 289370" name="connsiteY8"/>
              <a:gd fmla="*/ 173622 w 289370" name="connsiteX9"/>
              <a:gd fmla="*/ 241141 h 289370" name="connsiteY9"/>
              <a:gd fmla="*/ 183268 w 289370" name="connsiteX10"/>
              <a:gd fmla="*/ 241141 h 289370" name="connsiteY10"/>
              <a:gd fmla="*/ 183268 w 289370" name="connsiteX11"/>
              <a:gd fmla="*/ 250787 h 289370" name="connsiteY11"/>
              <a:gd fmla="*/ 173622 w 289370" name="connsiteX12"/>
              <a:gd fmla="*/ 250787 h 289370" name="connsiteY12"/>
              <a:gd fmla="*/ 38523 w 289370" name="connsiteX13"/>
              <a:gd fmla="*/ 232324 h 289370" name="connsiteY13"/>
              <a:gd fmla="*/ 56986 w 289370" name="connsiteX14"/>
              <a:gd fmla="*/ 241142 h 289370" name="connsiteY14"/>
              <a:gd fmla="*/ 154330 w 289370" name="connsiteX15"/>
              <a:gd fmla="*/ 241142 h 289370" name="connsiteY15"/>
              <a:gd fmla="*/ 159153 w 289370" name="connsiteX16"/>
              <a:gd fmla="*/ 245964 h 289370" name="connsiteY16"/>
              <a:gd fmla="*/ 154330 w 289370" name="connsiteX17"/>
              <a:gd fmla="*/ 250787 h 289370" name="connsiteY17"/>
              <a:gd fmla="*/ 56986 w 289370" name="connsiteX18"/>
              <a:gd fmla="*/ 250787 h 289370" name="connsiteY18"/>
              <a:gd fmla="*/ 48168 w 289370" name="connsiteX19"/>
              <a:gd fmla="*/ 259605 h 289370" name="connsiteY19"/>
              <a:gd fmla="*/ 29704 w 289370" name="connsiteX20"/>
              <a:gd fmla="*/ 250787 h 289370" name="connsiteY20"/>
              <a:gd fmla="*/ 38523 w 289370" name="connsiteX21"/>
              <a:gd fmla="*/ 232324 h 289370" name="connsiteY21"/>
              <a:gd fmla="*/ 173622 w 289370" name="connsiteX22"/>
              <a:gd fmla="*/ 221850 h 289370" name="connsiteY22"/>
              <a:gd fmla="*/ 183268 w 289370" name="connsiteX23"/>
              <a:gd fmla="*/ 221850 h 289370" name="connsiteY23"/>
              <a:gd fmla="*/ 183268 w 289370" name="connsiteX24"/>
              <a:gd fmla="*/ 231496 h 289370" name="connsiteY24"/>
              <a:gd fmla="*/ 173622 w 289370" name="connsiteX25"/>
              <a:gd fmla="*/ 231496 h 289370" name="connsiteY25"/>
              <a:gd fmla="*/ 38583 w 289370" name="connsiteX26"/>
              <a:gd fmla="*/ 188091 h 289370" name="connsiteY26"/>
              <a:gd fmla="*/ 38583 w 289370" name="connsiteX27"/>
              <a:gd fmla="*/ 202559 h 289370" name="connsiteY27"/>
              <a:gd fmla="*/ 48228 w 289370" name="connsiteX28"/>
              <a:gd fmla="*/ 202559 h 289370" name="connsiteY28"/>
              <a:gd fmla="*/ 48228 w 289370" name="connsiteX29"/>
              <a:gd fmla="*/ 188091 h 289370" name="connsiteY29"/>
              <a:gd fmla="*/ 173622 w 289370" name="connsiteX30"/>
              <a:gd fmla="*/ 159153 h 289370" name="connsiteY30"/>
              <a:gd fmla="*/ 183268 w 289370" name="connsiteX31"/>
              <a:gd fmla="*/ 159153 h 289370" name="connsiteY31"/>
              <a:gd fmla="*/ 183268 w 289370" name="connsiteX32"/>
              <a:gd fmla="*/ 168799 h 289370" name="connsiteY32"/>
              <a:gd fmla="*/ 173622 w 289370" name="connsiteX33"/>
              <a:gd fmla="*/ 168799 h 289370" name="connsiteY33"/>
              <a:gd fmla="*/ 173622 w 289370" name="connsiteX34"/>
              <a:gd fmla="*/ 139862 h 289370" name="connsiteY34"/>
              <a:gd fmla="*/ 183268 w 289370" name="connsiteX35"/>
              <a:gd fmla="*/ 139862 h 289370" name="connsiteY35"/>
              <a:gd fmla="*/ 183268 w 289370" name="connsiteX36"/>
              <a:gd fmla="*/ 149508 h 289370" name="connsiteY36"/>
              <a:gd fmla="*/ 173622 w 289370" name="connsiteX37"/>
              <a:gd fmla="*/ 149508 h 289370" name="connsiteY37"/>
              <a:gd fmla="*/ 43405 w 289370" name="connsiteX38"/>
              <a:gd fmla="*/ 139862 h 289370" name="connsiteY38"/>
              <a:gd fmla="*/ 38582 w 289370" name="connsiteX39"/>
              <a:gd fmla="*/ 144684 h 289370" name="connsiteY39"/>
              <a:gd fmla="*/ 43405 w 289370" name="connsiteX40"/>
              <a:gd fmla="*/ 149507 h 289370" name="connsiteY40"/>
              <a:gd fmla="*/ 48228 w 289370" name="connsiteX41"/>
              <a:gd fmla="*/ 144684 h 289370" name="connsiteY41"/>
              <a:gd fmla="*/ 43405 w 289370" name="connsiteX42"/>
              <a:gd fmla="*/ 139862 h 289370" name="connsiteY42"/>
              <a:gd fmla="*/ 38523 w 289370" name="connsiteX43"/>
              <a:gd fmla="*/ 131044 h 289370" name="connsiteY43"/>
              <a:gd fmla="*/ 56986 w 289370" name="connsiteX44"/>
              <a:gd fmla="*/ 139862 h 289370" name="connsiteY44"/>
              <a:gd fmla="*/ 154330 w 289370" name="connsiteX45"/>
              <a:gd fmla="*/ 139862 h 289370" name="connsiteY45"/>
              <a:gd fmla="*/ 159153 w 289370" name="connsiteX46"/>
              <a:gd fmla="*/ 144684 h 289370" name="connsiteY46"/>
              <a:gd fmla="*/ 154330 w 289370" name="connsiteX47"/>
              <a:gd fmla="*/ 149507 h 289370" name="connsiteY47"/>
              <a:gd fmla="*/ 56986 w 289370" name="connsiteX48"/>
              <a:gd fmla="*/ 149507 h 289370" name="connsiteY48"/>
              <a:gd fmla="*/ 48168 w 289370" name="connsiteX49"/>
              <a:gd fmla="*/ 158325 h 289370" name="connsiteY49"/>
              <a:gd fmla="*/ 29704 w 289370" name="connsiteX50"/>
              <a:gd fmla="*/ 149507 h 289370" name="connsiteY50"/>
              <a:gd fmla="*/ 38523 w 289370" name="connsiteX51"/>
              <a:gd fmla="*/ 131044 h 289370" name="connsiteY51"/>
              <a:gd fmla="*/ 173622 w 289370" name="connsiteX52"/>
              <a:gd fmla="*/ 120570 h 289370" name="connsiteY52"/>
              <a:gd fmla="*/ 183268 w 289370" name="connsiteX53"/>
              <a:gd fmla="*/ 120570 h 289370" name="connsiteY53"/>
              <a:gd fmla="*/ 183268 w 289370" name="connsiteX54"/>
              <a:gd fmla="*/ 130216 h 289370" name="connsiteY54"/>
              <a:gd fmla="*/ 173622 w 289370" name="connsiteX55"/>
              <a:gd fmla="*/ 130216 h 289370" name="connsiteY55"/>
              <a:gd fmla="*/ 38583 w 289370" name="connsiteX56"/>
              <a:gd fmla="*/ 86811 h 289370" name="connsiteY56"/>
              <a:gd fmla="*/ 38583 w 289370" name="connsiteX57"/>
              <a:gd fmla="*/ 101280 h 289370" name="connsiteY57"/>
              <a:gd fmla="*/ 48228 w 289370" name="connsiteX58"/>
              <a:gd fmla="*/ 101280 h 289370" name="connsiteY58"/>
              <a:gd fmla="*/ 48228 w 289370" name="connsiteX59"/>
              <a:gd fmla="*/ 86811 h 289370" name="connsiteY59"/>
              <a:gd fmla="*/ 250787 w 289370" name="connsiteX60"/>
              <a:gd fmla="*/ 57874 h 289370" name="connsiteY60"/>
              <a:gd fmla="*/ 260433 w 289370" name="connsiteX61"/>
              <a:gd fmla="*/ 57874 h 289370" name="connsiteY61"/>
              <a:gd fmla="*/ 260433 w 289370" name="connsiteX62"/>
              <a:gd fmla="*/ 67520 h 289370" name="connsiteY62"/>
              <a:gd fmla="*/ 250787 w 289370" name="connsiteX63"/>
              <a:gd fmla="*/ 67520 h 289370" name="connsiteY63"/>
              <a:gd fmla="*/ 231496 w 289370" name="connsiteX64"/>
              <a:gd fmla="*/ 57874 h 289370" name="connsiteY64"/>
              <a:gd fmla="*/ 241142 w 289370" name="connsiteX65"/>
              <a:gd fmla="*/ 57874 h 289370" name="connsiteY65"/>
              <a:gd fmla="*/ 241142 w 289370" name="connsiteX66"/>
              <a:gd fmla="*/ 67520 h 289370" name="connsiteY66"/>
              <a:gd fmla="*/ 231496 w 289370" name="connsiteX67"/>
              <a:gd fmla="*/ 67520 h 289370" name="connsiteY67"/>
              <a:gd fmla="*/ 212204 w 289370" name="connsiteX68"/>
              <a:gd fmla="*/ 57874 h 289370" name="connsiteY68"/>
              <a:gd fmla="*/ 221850 w 289370" name="connsiteX69"/>
              <a:gd fmla="*/ 57874 h 289370" name="connsiteY69"/>
              <a:gd fmla="*/ 221850 w 289370" name="connsiteX70"/>
              <a:gd fmla="*/ 67520 h 289370" name="connsiteY70"/>
              <a:gd fmla="*/ 212204 w 289370" name="connsiteX71"/>
              <a:gd fmla="*/ 67520 h 289370" name="connsiteY71"/>
              <a:gd fmla="*/ 192913 w 289370" name="connsiteX72"/>
              <a:gd fmla="*/ 57874 h 289370" name="connsiteY72"/>
              <a:gd fmla="*/ 202559 w 289370" name="connsiteX73"/>
              <a:gd fmla="*/ 57874 h 289370" name="connsiteY73"/>
              <a:gd fmla="*/ 202559 w 289370" name="connsiteX74"/>
              <a:gd fmla="*/ 67520 h 289370" name="connsiteY74"/>
              <a:gd fmla="*/ 192913 w 289370" name="connsiteX75"/>
              <a:gd fmla="*/ 67520 h 289370" name="connsiteY75"/>
              <a:gd fmla="*/ 173622 w 289370" name="connsiteX76"/>
              <a:gd fmla="*/ 57874 h 289370" name="connsiteY76"/>
              <a:gd fmla="*/ 183268 w 289370" name="connsiteX77"/>
              <a:gd fmla="*/ 57874 h 289370" name="connsiteY77"/>
              <a:gd fmla="*/ 183268 w 289370" name="connsiteX78"/>
              <a:gd fmla="*/ 67520 h 289370" name="connsiteY78"/>
              <a:gd fmla="*/ 173622 w 289370" name="connsiteX79"/>
              <a:gd fmla="*/ 67520 h 289370" name="connsiteY79"/>
              <a:gd fmla="*/ 43405 w 289370" name="connsiteX80"/>
              <a:gd fmla="*/ 38583 h 289370" name="connsiteY80"/>
              <a:gd fmla="*/ 38582 w 289370" name="connsiteX81"/>
              <a:gd fmla="*/ 43405 h 289370" name="connsiteY81"/>
              <a:gd fmla="*/ 43405 w 289370" name="connsiteX82"/>
              <a:gd fmla="*/ 48228 h 289370" name="connsiteY82"/>
              <a:gd fmla="*/ 48228 w 289370" name="connsiteX83"/>
              <a:gd fmla="*/ 43405 h 289370" name="connsiteY83"/>
              <a:gd fmla="*/ 43405 w 289370" name="connsiteX84"/>
              <a:gd fmla="*/ 38583 h 289370" name="connsiteY84"/>
              <a:gd fmla="*/ 250787 w 289370" name="connsiteX85"/>
              <a:gd fmla="*/ 38582 h 289370" name="connsiteY85"/>
              <a:gd fmla="*/ 260433 w 289370" name="connsiteX86"/>
              <a:gd fmla="*/ 38582 h 289370" name="connsiteY86"/>
              <a:gd fmla="*/ 260433 w 289370" name="connsiteX87"/>
              <a:gd fmla="*/ 48228 h 289370" name="connsiteY87"/>
              <a:gd fmla="*/ 250787 w 289370" name="connsiteX88"/>
              <a:gd fmla="*/ 48228 h 289370" name="connsiteY88"/>
              <a:gd fmla="*/ 231496 w 289370" name="connsiteX89"/>
              <a:gd fmla="*/ 38582 h 289370" name="connsiteY89"/>
              <a:gd fmla="*/ 241142 w 289370" name="connsiteX90"/>
              <a:gd fmla="*/ 38582 h 289370" name="connsiteY90"/>
              <a:gd fmla="*/ 241142 w 289370" name="connsiteX91"/>
              <a:gd fmla="*/ 48228 h 289370" name="connsiteY91"/>
              <a:gd fmla="*/ 231496 w 289370" name="connsiteX92"/>
              <a:gd fmla="*/ 48228 h 289370" name="connsiteY92"/>
              <a:gd fmla="*/ 212204 w 289370" name="connsiteX93"/>
              <a:gd fmla="*/ 38582 h 289370" name="connsiteY93"/>
              <a:gd fmla="*/ 221850 w 289370" name="connsiteX94"/>
              <a:gd fmla="*/ 38582 h 289370" name="connsiteY94"/>
              <a:gd fmla="*/ 221850 w 289370" name="connsiteX95"/>
              <a:gd fmla="*/ 48228 h 289370" name="connsiteY95"/>
              <a:gd fmla="*/ 212204 w 289370" name="connsiteX96"/>
              <a:gd fmla="*/ 48228 h 289370" name="connsiteY96"/>
              <a:gd fmla="*/ 192913 w 289370" name="connsiteX97"/>
              <a:gd fmla="*/ 38582 h 289370" name="connsiteY97"/>
              <a:gd fmla="*/ 202559 w 289370" name="connsiteX98"/>
              <a:gd fmla="*/ 38582 h 289370" name="connsiteY98"/>
              <a:gd fmla="*/ 202559 w 289370" name="connsiteX99"/>
              <a:gd fmla="*/ 48228 h 289370" name="connsiteY99"/>
              <a:gd fmla="*/ 192913 w 289370" name="connsiteX100"/>
              <a:gd fmla="*/ 48228 h 289370" name="connsiteY100"/>
              <a:gd fmla="*/ 173622 w 289370" name="connsiteX101"/>
              <a:gd fmla="*/ 38582 h 289370" name="connsiteY101"/>
              <a:gd fmla="*/ 183268 w 289370" name="connsiteX102"/>
              <a:gd fmla="*/ 38582 h 289370" name="connsiteY102"/>
              <a:gd fmla="*/ 183268 w 289370" name="connsiteX103"/>
              <a:gd fmla="*/ 48228 h 289370" name="connsiteY103"/>
              <a:gd fmla="*/ 173622 w 289370" name="connsiteX104"/>
              <a:gd fmla="*/ 48228 h 289370" name="connsiteY104"/>
              <a:gd fmla="*/ 38523 w 289370" name="connsiteX105"/>
              <a:gd fmla="*/ 29765 h 289370" name="connsiteY105"/>
              <a:gd fmla="*/ 56986 w 289370" name="connsiteX106"/>
              <a:gd fmla="*/ 38583 h 289370" name="connsiteY106"/>
              <a:gd fmla="*/ 154330 w 289370" name="connsiteX107"/>
              <a:gd fmla="*/ 38583 h 289370" name="connsiteY107"/>
              <a:gd fmla="*/ 159153 w 289370" name="connsiteX108"/>
              <a:gd fmla="*/ 43405 h 289370" name="connsiteY108"/>
              <a:gd fmla="*/ 154330 w 289370" name="connsiteX109"/>
              <a:gd fmla="*/ 48228 h 289370" name="connsiteY109"/>
              <a:gd fmla="*/ 56986 w 289370" name="connsiteX110"/>
              <a:gd fmla="*/ 48228 h 289370" name="connsiteY110"/>
              <a:gd fmla="*/ 48168 w 289370" name="connsiteX111"/>
              <a:gd fmla="*/ 57046 h 289370" name="connsiteY111"/>
              <a:gd fmla="*/ 29704 w 289370" name="connsiteX112"/>
              <a:gd fmla="*/ 48228 h 289370" name="connsiteY112"/>
              <a:gd fmla="*/ 38523 w 289370" name="connsiteX113"/>
              <a:gd fmla="*/ 29765 h 289370" name="connsiteY113"/>
              <a:gd fmla="*/ 250787 w 289370" name="connsiteX114"/>
              <a:gd fmla="*/ 19291 h 289370" name="connsiteY114"/>
              <a:gd fmla="*/ 260433 w 289370" name="connsiteX115"/>
              <a:gd fmla="*/ 19291 h 289370" name="connsiteY115"/>
              <a:gd fmla="*/ 260433 w 289370" name="connsiteX116"/>
              <a:gd fmla="*/ 28937 h 289370" name="connsiteY116"/>
              <a:gd fmla="*/ 250787 w 289370" name="connsiteX117"/>
              <a:gd fmla="*/ 28937 h 289370" name="connsiteY117"/>
              <a:gd fmla="*/ 231496 w 289370" name="connsiteX118"/>
              <a:gd fmla="*/ 19291 h 289370" name="connsiteY118"/>
              <a:gd fmla="*/ 241142 w 289370" name="connsiteX119"/>
              <a:gd fmla="*/ 19291 h 289370" name="connsiteY119"/>
              <a:gd fmla="*/ 241142 w 289370" name="connsiteX120"/>
              <a:gd fmla="*/ 28937 h 289370" name="connsiteY120"/>
              <a:gd fmla="*/ 231496 w 289370" name="connsiteX121"/>
              <a:gd fmla="*/ 28937 h 289370" name="connsiteY121"/>
              <a:gd fmla="*/ 212204 w 289370" name="connsiteX122"/>
              <a:gd fmla="*/ 19291 h 289370" name="connsiteY122"/>
              <a:gd fmla="*/ 221850 w 289370" name="connsiteX123"/>
              <a:gd fmla="*/ 19291 h 289370" name="connsiteY123"/>
              <a:gd fmla="*/ 221850 w 289370" name="connsiteX124"/>
              <a:gd fmla="*/ 28937 h 289370" name="connsiteY124"/>
              <a:gd fmla="*/ 212204 w 289370" name="connsiteX125"/>
              <a:gd fmla="*/ 28937 h 289370" name="connsiteY125"/>
              <a:gd fmla="*/ 192913 w 289370" name="connsiteX126"/>
              <a:gd fmla="*/ 19291 h 289370" name="connsiteY126"/>
              <a:gd fmla="*/ 202559 w 289370" name="connsiteX127"/>
              <a:gd fmla="*/ 19291 h 289370" name="connsiteY127"/>
              <a:gd fmla="*/ 202559 w 289370" name="connsiteX128"/>
              <a:gd fmla="*/ 28937 h 289370" name="connsiteY128"/>
              <a:gd fmla="*/ 192913 w 289370" name="connsiteX129"/>
              <a:gd fmla="*/ 28937 h 289370" name="connsiteY129"/>
              <a:gd fmla="*/ 173622 w 289370" name="connsiteX130"/>
              <a:gd fmla="*/ 19291 h 289370" name="connsiteY130"/>
              <a:gd fmla="*/ 183268 w 289370" name="connsiteX131"/>
              <a:gd fmla="*/ 19291 h 289370" name="connsiteY131"/>
              <a:gd fmla="*/ 183268 w 289370" name="connsiteX132"/>
              <a:gd fmla="*/ 28937 h 289370" name="connsiteY132"/>
              <a:gd fmla="*/ 173622 w 289370" name="connsiteX133"/>
              <a:gd fmla="*/ 28937 h 289370" name="connsiteY133"/>
              <a:gd fmla="*/ 14469 w 289370" name="connsiteX134"/>
              <a:gd fmla="*/ 9646 h 289370" name="connsiteY134"/>
              <a:gd fmla="*/ 9646 w 289370" name="connsiteX135"/>
              <a:gd fmla="*/ 14469 h 289370" name="connsiteY135"/>
              <a:gd fmla="*/ 9646 w 289370" name="connsiteX136"/>
              <a:gd fmla="*/ 72343 h 289370" name="connsiteY136"/>
              <a:gd fmla="*/ 14469 w 289370" name="connsiteX137"/>
              <a:gd fmla="*/ 77165 h 289370" name="connsiteY137"/>
              <a:gd fmla="*/ 274902 w 289370" name="connsiteX138"/>
              <a:gd fmla="*/ 77165 h 289370" name="connsiteY138"/>
              <a:gd fmla="*/ 279724 w 289370" name="connsiteX139"/>
              <a:gd fmla="*/ 72343 h 289370" name="connsiteY139"/>
              <a:gd fmla="*/ 279724 w 289370" name="connsiteX140"/>
              <a:gd fmla="*/ 14469 h 289370" name="connsiteY140"/>
              <a:gd fmla="*/ 274902 w 289370" name="connsiteX141"/>
              <a:gd fmla="*/ 9646 h 289370" name="connsiteY141"/>
              <a:gd fmla="*/ 14469 w 289370" name="connsiteX142"/>
              <a:gd fmla="*/ 0 h 289370" name="connsiteY142"/>
              <a:gd fmla="*/ 274902 w 289370" name="connsiteX143"/>
              <a:gd fmla="*/ 0 h 289370" name="connsiteY143"/>
              <a:gd fmla="*/ 289370 w 289370" name="connsiteX144"/>
              <a:gd fmla="*/ 14469 h 289370" name="connsiteY144"/>
              <a:gd fmla="*/ 289370 w 289370" name="connsiteX145"/>
              <a:gd fmla="*/ 72343 h 289370" name="connsiteY145"/>
              <a:gd fmla="*/ 274902 w 289370" name="connsiteX146"/>
              <a:gd fmla="*/ 86811 h 289370" name="connsiteY146"/>
              <a:gd fmla="*/ 260433 w 289370" name="connsiteX147"/>
              <a:gd fmla="*/ 86811 h 289370" name="connsiteY147"/>
              <a:gd fmla="*/ 260433 w 289370" name="connsiteX148"/>
              <a:gd fmla="*/ 96380 h 289370" name="connsiteY148"/>
              <a:gd fmla="*/ 250787 w 289370" name="connsiteX149"/>
              <a:gd fmla="*/ 96380 h 289370" name="connsiteY149"/>
              <a:gd fmla="*/ 250787 w 289370" name="connsiteX150"/>
              <a:gd fmla="*/ 86811 h 289370" name="connsiteY150"/>
              <a:gd fmla="*/ 241142 w 289370" name="connsiteX151"/>
              <a:gd fmla="*/ 86811 h 289370" name="connsiteY151"/>
              <a:gd fmla="*/ 241142 w 289370" name="connsiteX152"/>
              <a:gd fmla="*/ 96380 h 289370" name="connsiteY152"/>
              <a:gd fmla="*/ 231496 w 289370" name="connsiteX153"/>
              <a:gd fmla="*/ 96380 h 289370" name="connsiteY153"/>
              <a:gd fmla="*/ 231496 w 289370" name="connsiteX154"/>
              <a:gd fmla="*/ 86811 h 289370" name="connsiteY154"/>
              <a:gd fmla="*/ 57874 w 289370" name="connsiteX155"/>
              <a:gd fmla="*/ 86811 h 289370" name="connsiteY155"/>
              <a:gd fmla="*/ 57874 w 289370" name="connsiteX156"/>
              <a:gd fmla="*/ 101280 h 289370" name="connsiteY156"/>
              <a:gd fmla="*/ 188338 w 289370" name="connsiteX157"/>
              <a:gd fmla="*/ 101280 h 289370" name="connsiteY157"/>
              <a:gd fmla="*/ 188338 w 289370" name="connsiteX158"/>
              <a:gd fmla="*/ 110925 h 289370" name="connsiteY158"/>
              <a:gd fmla="*/ 14469 w 289370" name="connsiteX159"/>
              <a:gd fmla="*/ 110925 h 289370" name="connsiteY159"/>
              <a:gd fmla="*/ 9646 w 289370" name="connsiteX160"/>
              <a:gd fmla="*/ 115748 h 289370" name="connsiteY160"/>
              <a:gd fmla="*/ 9646 w 289370" name="connsiteX161"/>
              <a:gd fmla="*/ 173622 h 289370" name="connsiteY161"/>
              <a:gd fmla="*/ 14469 w 289370" name="connsiteX162"/>
              <a:gd fmla="*/ 178445 h 289370" name="connsiteY162"/>
              <a:gd fmla="*/ 188338 w 289370" name="connsiteX163"/>
              <a:gd fmla="*/ 178445 h 289370" name="connsiteY163"/>
              <a:gd fmla="*/ 188338 w 289370" name="connsiteX164"/>
              <a:gd fmla="*/ 188091 h 289370" name="connsiteY164"/>
              <a:gd fmla="*/ 57874 w 289370" name="connsiteX165"/>
              <a:gd fmla="*/ 188091 h 289370" name="connsiteY165"/>
              <a:gd fmla="*/ 57874 w 289370" name="connsiteX166"/>
              <a:gd fmla="*/ 202559 h 289370" name="connsiteY166"/>
              <a:gd fmla="*/ 188338 w 289370" name="connsiteX167"/>
              <a:gd fmla="*/ 202559 h 289370" name="connsiteY167"/>
              <a:gd fmla="*/ 188338 w 289370" name="connsiteX168"/>
              <a:gd fmla="*/ 212205 h 289370" name="connsiteY168"/>
              <a:gd fmla="*/ 14469 w 289370" name="connsiteX169"/>
              <a:gd fmla="*/ 212205 h 289370" name="connsiteY169"/>
              <a:gd fmla="*/ 9646 w 289370" name="connsiteX170"/>
              <a:gd fmla="*/ 217028 h 289370" name="connsiteY170"/>
              <a:gd fmla="*/ 9646 w 289370" name="connsiteX171"/>
              <a:gd fmla="*/ 274902 h 289370" name="connsiteY171"/>
              <a:gd fmla="*/ 14469 w 289370" name="connsiteX172"/>
              <a:gd fmla="*/ 279724 h 289370" name="connsiteY172"/>
              <a:gd fmla="*/ 188338 w 289370" name="connsiteX173"/>
              <a:gd fmla="*/ 279724 h 289370" name="connsiteY173"/>
              <a:gd fmla="*/ 188338 w 289370" name="connsiteX174"/>
              <a:gd fmla="*/ 289370 h 289370" name="connsiteY174"/>
              <a:gd fmla="*/ 14469 w 289370" name="connsiteX175"/>
              <a:gd fmla="*/ 289370 h 289370" name="connsiteY175"/>
              <a:gd fmla="*/ 0 w 289370" name="connsiteX176"/>
              <a:gd fmla="*/ 274902 h 289370" name="connsiteY176"/>
              <a:gd fmla="*/ 0 w 289370" name="connsiteX177"/>
              <a:gd fmla="*/ 217028 h 289370" name="connsiteY177"/>
              <a:gd fmla="*/ 14469 w 289370" name="connsiteX178"/>
              <a:gd fmla="*/ 202559 h 289370" name="connsiteY178"/>
              <a:gd fmla="*/ 28937 w 289370" name="connsiteX179"/>
              <a:gd fmla="*/ 202559 h 289370" name="connsiteY179"/>
              <a:gd fmla="*/ 28937 w 289370" name="connsiteX180"/>
              <a:gd fmla="*/ 188091 h 289370" name="connsiteY180"/>
              <a:gd fmla="*/ 14469 w 289370" name="connsiteX181"/>
              <a:gd fmla="*/ 188091 h 289370" name="connsiteY181"/>
              <a:gd fmla="*/ 0 w 289370" name="connsiteX182"/>
              <a:gd fmla="*/ 173622 h 289370" name="connsiteY182"/>
              <a:gd fmla="*/ 0 w 289370" name="connsiteX183"/>
              <a:gd fmla="*/ 115748 h 289370" name="connsiteY183"/>
              <a:gd fmla="*/ 14469 w 289370" name="connsiteX184"/>
              <a:gd fmla="*/ 101280 h 289370" name="connsiteY184"/>
              <a:gd fmla="*/ 28937 w 289370" name="connsiteX185"/>
              <a:gd fmla="*/ 101280 h 289370" name="connsiteY185"/>
              <a:gd fmla="*/ 28937 w 289370" name="connsiteX186"/>
              <a:gd fmla="*/ 86811 h 289370" name="connsiteY186"/>
              <a:gd fmla="*/ 14469 w 289370" name="connsiteX187"/>
              <a:gd fmla="*/ 86811 h 289370" name="connsiteY187"/>
              <a:gd fmla="*/ 0 w 289370" name="connsiteX188"/>
              <a:gd fmla="*/ 72343 h 289370" name="connsiteY188"/>
              <a:gd fmla="*/ 0 w 289370" name="connsiteX189"/>
              <a:gd fmla="*/ 14469 h 289370" name="connsiteY189"/>
              <a:gd fmla="*/ 14469 w 289370" name="connsiteX190"/>
              <a:gd fmla="*/ 0 h 289370" name="connsiteY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b="b" l="l" r="r" t="t"/>
            <a:pathLst>
              <a:path h="289370" w="289370">
                <a:moveTo>
                  <a:pt x="173622" y="260433"/>
                </a:moveTo>
                <a:lnTo>
                  <a:pt x="183268" y="260433"/>
                </a:lnTo>
                <a:lnTo>
                  <a:pt x="183268" y="270079"/>
                </a:lnTo>
                <a:lnTo>
                  <a:pt x="173622" y="270079"/>
                </a:lnTo>
                <a:close/>
                <a:moveTo>
                  <a:pt x="43405" y="241142"/>
                </a:moveTo>
                <a:cubicBezTo>
                  <a:pt x="40742" y="241142"/>
                  <a:pt x="38582" y="243301"/>
                  <a:pt x="38582" y="245964"/>
                </a:cubicBezTo>
                <a:cubicBezTo>
                  <a:pt x="38582" y="248628"/>
                  <a:pt x="40742" y="250787"/>
                  <a:pt x="43405" y="250787"/>
                </a:cubicBezTo>
                <a:cubicBezTo>
                  <a:pt x="46069" y="250787"/>
                  <a:pt x="48228" y="248628"/>
                  <a:pt x="48228" y="245964"/>
                </a:cubicBezTo>
                <a:cubicBezTo>
                  <a:pt x="48228" y="243301"/>
                  <a:pt x="46069" y="241142"/>
                  <a:pt x="43405" y="241142"/>
                </a:cubicBezTo>
                <a:close/>
                <a:moveTo>
                  <a:pt x="173622" y="241141"/>
                </a:moveTo>
                <a:lnTo>
                  <a:pt x="183268" y="241141"/>
                </a:lnTo>
                <a:lnTo>
                  <a:pt x="183268" y="250787"/>
                </a:lnTo>
                <a:lnTo>
                  <a:pt x="173622" y="250787"/>
                </a:lnTo>
                <a:close/>
                <a:moveTo>
                  <a:pt x="38523" y="232324"/>
                </a:moveTo>
                <a:cubicBezTo>
                  <a:pt x="46056" y="229660"/>
                  <a:pt x="54323" y="233608"/>
                  <a:pt x="56986" y="241142"/>
                </a:cubicBezTo>
                <a:lnTo>
                  <a:pt x="154330" y="241142"/>
                </a:lnTo>
                <a:cubicBezTo>
                  <a:pt x="156994" y="241142"/>
                  <a:pt x="159153" y="243301"/>
                  <a:pt x="159153" y="245964"/>
                </a:cubicBezTo>
                <a:cubicBezTo>
                  <a:pt x="159153" y="248628"/>
                  <a:pt x="156994" y="250787"/>
                  <a:pt x="154330" y="250787"/>
                </a:cubicBezTo>
                <a:lnTo>
                  <a:pt x="56986" y="250787"/>
                </a:lnTo>
                <a:cubicBezTo>
                  <a:pt x="55529" y="254907"/>
                  <a:pt x="52288" y="258149"/>
                  <a:pt x="48168" y="259605"/>
                </a:cubicBezTo>
                <a:cubicBezTo>
                  <a:pt x="40635" y="262269"/>
                  <a:pt x="32368" y="258321"/>
                  <a:pt x="29704" y="250787"/>
                </a:cubicBezTo>
                <a:cubicBezTo>
                  <a:pt x="27041" y="243253"/>
                  <a:pt x="30990" y="234988"/>
                  <a:pt x="38523" y="232324"/>
                </a:cubicBezTo>
                <a:close/>
                <a:moveTo>
                  <a:pt x="173622" y="221850"/>
                </a:moveTo>
                <a:lnTo>
                  <a:pt x="183268" y="221850"/>
                </a:lnTo>
                <a:lnTo>
                  <a:pt x="183268" y="231496"/>
                </a:lnTo>
                <a:lnTo>
                  <a:pt x="173622" y="231496"/>
                </a:lnTo>
                <a:close/>
                <a:moveTo>
                  <a:pt x="38583" y="188091"/>
                </a:moveTo>
                <a:lnTo>
                  <a:pt x="38583" y="202559"/>
                </a:lnTo>
                <a:lnTo>
                  <a:pt x="48228" y="202559"/>
                </a:lnTo>
                <a:lnTo>
                  <a:pt x="48228" y="188091"/>
                </a:lnTo>
                <a:close/>
                <a:moveTo>
                  <a:pt x="173622" y="159153"/>
                </a:moveTo>
                <a:lnTo>
                  <a:pt x="183268" y="159153"/>
                </a:lnTo>
                <a:lnTo>
                  <a:pt x="183268" y="168799"/>
                </a:lnTo>
                <a:lnTo>
                  <a:pt x="173622" y="168799"/>
                </a:lnTo>
                <a:close/>
                <a:moveTo>
                  <a:pt x="173622" y="139862"/>
                </a:moveTo>
                <a:lnTo>
                  <a:pt x="183268" y="139862"/>
                </a:lnTo>
                <a:lnTo>
                  <a:pt x="183268" y="149508"/>
                </a:lnTo>
                <a:lnTo>
                  <a:pt x="173622" y="149508"/>
                </a:lnTo>
                <a:close/>
                <a:moveTo>
                  <a:pt x="43405" y="139862"/>
                </a:moveTo>
                <a:cubicBezTo>
                  <a:pt x="40742" y="139862"/>
                  <a:pt x="38582" y="142021"/>
                  <a:pt x="38582" y="144684"/>
                </a:cubicBezTo>
                <a:cubicBezTo>
                  <a:pt x="38582" y="147348"/>
                  <a:pt x="40742" y="149507"/>
                  <a:pt x="43405" y="149507"/>
                </a:cubicBezTo>
                <a:cubicBezTo>
                  <a:pt x="46069" y="149507"/>
                  <a:pt x="48228" y="147348"/>
                  <a:pt x="48228" y="144684"/>
                </a:cubicBezTo>
                <a:cubicBezTo>
                  <a:pt x="48228" y="142021"/>
                  <a:pt x="46069" y="139862"/>
                  <a:pt x="43405" y="139862"/>
                </a:cubicBezTo>
                <a:close/>
                <a:moveTo>
                  <a:pt x="38523" y="131044"/>
                </a:moveTo>
                <a:cubicBezTo>
                  <a:pt x="46056" y="128380"/>
                  <a:pt x="54323" y="132328"/>
                  <a:pt x="56986" y="139862"/>
                </a:cubicBezTo>
                <a:lnTo>
                  <a:pt x="154330" y="139862"/>
                </a:lnTo>
                <a:cubicBezTo>
                  <a:pt x="156994" y="139862"/>
                  <a:pt x="159153" y="142021"/>
                  <a:pt x="159153" y="144684"/>
                </a:cubicBezTo>
                <a:cubicBezTo>
                  <a:pt x="159153" y="147348"/>
                  <a:pt x="156994" y="149507"/>
                  <a:pt x="154330" y="149507"/>
                </a:cubicBezTo>
                <a:lnTo>
                  <a:pt x="56986" y="149507"/>
                </a:lnTo>
                <a:cubicBezTo>
                  <a:pt x="55529" y="153627"/>
                  <a:pt x="52288" y="156869"/>
                  <a:pt x="48168" y="158325"/>
                </a:cubicBezTo>
                <a:cubicBezTo>
                  <a:pt x="40635" y="160989"/>
                  <a:pt x="32368" y="157041"/>
                  <a:pt x="29704" y="149507"/>
                </a:cubicBezTo>
                <a:cubicBezTo>
                  <a:pt x="27041" y="141973"/>
                  <a:pt x="30990" y="133708"/>
                  <a:pt x="38523" y="131044"/>
                </a:cubicBezTo>
                <a:close/>
                <a:moveTo>
                  <a:pt x="173622" y="120570"/>
                </a:moveTo>
                <a:lnTo>
                  <a:pt x="183268" y="120570"/>
                </a:lnTo>
                <a:lnTo>
                  <a:pt x="183268" y="130216"/>
                </a:lnTo>
                <a:lnTo>
                  <a:pt x="173622" y="130216"/>
                </a:lnTo>
                <a:close/>
                <a:moveTo>
                  <a:pt x="38583" y="86811"/>
                </a:moveTo>
                <a:lnTo>
                  <a:pt x="38583" y="101280"/>
                </a:lnTo>
                <a:lnTo>
                  <a:pt x="48228" y="101280"/>
                </a:lnTo>
                <a:lnTo>
                  <a:pt x="48228" y="86811"/>
                </a:lnTo>
                <a:close/>
                <a:moveTo>
                  <a:pt x="250787" y="57874"/>
                </a:moveTo>
                <a:lnTo>
                  <a:pt x="260433" y="57874"/>
                </a:lnTo>
                <a:lnTo>
                  <a:pt x="260433" y="67520"/>
                </a:lnTo>
                <a:lnTo>
                  <a:pt x="250787" y="67520"/>
                </a:lnTo>
                <a:close/>
                <a:moveTo>
                  <a:pt x="231496" y="57874"/>
                </a:moveTo>
                <a:lnTo>
                  <a:pt x="241142" y="57874"/>
                </a:lnTo>
                <a:lnTo>
                  <a:pt x="241142" y="67520"/>
                </a:lnTo>
                <a:lnTo>
                  <a:pt x="231496" y="67520"/>
                </a:lnTo>
                <a:close/>
                <a:moveTo>
                  <a:pt x="212204" y="57874"/>
                </a:moveTo>
                <a:lnTo>
                  <a:pt x="221850" y="57874"/>
                </a:lnTo>
                <a:lnTo>
                  <a:pt x="221850" y="67520"/>
                </a:lnTo>
                <a:lnTo>
                  <a:pt x="212204" y="67520"/>
                </a:lnTo>
                <a:close/>
                <a:moveTo>
                  <a:pt x="192913" y="57874"/>
                </a:moveTo>
                <a:lnTo>
                  <a:pt x="202559" y="57874"/>
                </a:lnTo>
                <a:lnTo>
                  <a:pt x="202559" y="67520"/>
                </a:lnTo>
                <a:lnTo>
                  <a:pt x="192913" y="67520"/>
                </a:lnTo>
                <a:close/>
                <a:moveTo>
                  <a:pt x="173622" y="57874"/>
                </a:moveTo>
                <a:lnTo>
                  <a:pt x="183268" y="57874"/>
                </a:lnTo>
                <a:lnTo>
                  <a:pt x="183268" y="67520"/>
                </a:lnTo>
                <a:lnTo>
                  <a:pt x="173622" y="67520"/>
                </a:lnTo>
                <a:close/>
                <a:moveTo>
                  <a:pt x="43405" y="38583"/>
                </a:moveTo>
                <a:cubicBezTo>
                  <a:pt x="40742" y="38583"/>
                  <a:pt x="38582" y="40742"/>
                  <a:pt x="38582" y="43405"/>
                </a:cubicBezTo>
                <a:cubicBezTo>
                  <a:pt x="38582" y="46069"/>
                  <a:pt x="40742" y="48228"/>
                  <a:pt x="43405" y="48228"/>
                </a:cubicBezTo>
                <a:cubicBezTo>
                  <a:pt x="46069" y="48228"/>
                  <a:pt x="48228" y="46069"/>
                  <a:pt x="48228" y="43405"/>
                </a:cubicBezTo>
                <a:cubicBezTo>
                  <a:pt x="48228" y="40742"/>
                  <a:pt x="46069" y="38583"/>
                  <a:pt x="43405" y="38583"/>
                </a:cubicBezTo>
                <a:close/>
                <a:moveTo>
                  <a:pt x="250787" y="38582"/>
                </a:moveTo>
                <a:lnTo>
                  <a:pt x="260433" y="38582"/>
                </a:lnTo>
                <a:lnTo>
                  <a:pt x="260433" y="48228"/>
                </a:lnTo>
                <a:lnTo>
                  <a:pt x="250787" y="48228"/>
                </a:lnTo>
                <a:close/>
                <a:moveTo>
                  <a:pt x="231496" y="38582"/>
                </a:moveTo>
                <a:lnTo>
                  <a:pt x="241142" y="38582"/>
                </a:lnTo>
                <a:lnTo>
                  <a:pt x="241142" y="48228"/>
                </a:lnTo>
                <a:lnTo>
                  <a:pt x="231496" y="48228"/>
                </a:lnTo>
                <a:close/>
                <a:moveTo>
                  <a:pt x="212204" y="38582"/>
                </a:moveTo>
                <a:lnTo>
                  <a:pt x="221850" y="38582"/>
                </a:lnTo>
                <a:lnTo>
                  <a:pt x="221850" y="48228"/>
                </a:lnTo>
                <a:lnTo>
                  <a:pt x="212204" y="48228"/>
                </a:lnTo>
                <a:close/>
                <a:moveTo>
                  <a:pt x="192913" y="38582"/>
                </a:moveTo>
                <a:lnTo>
                  <a:pt x="202559" y="38582"/>
                </a:lnTo>
                <a:lnTo>
                  <a:pt x="202559" y="48228"/>
                </a:lnTo>
                <a:lnTo>
                  <a:pt x="192913" y="48228"/>
                </a:lnTo>
                <a:close/>
                <a:moveTo>
                  <a:pt x="173622" y="38582"/>
                </a:moveTo>
                <a:lnTo>
                  <a:pt x="183268" y="38582"/>
                </a:lnTo>
                <a:lnTo>
                  <a:pt x="183268" y="48228"/>
                </a:lnTo>
                <a:lnTo>
                  <a:pt x="173622" y="48228"/>
                </a:lnTo>
                <a:close/>
                <a:moveTo>
                  <a:pt x="38523" y="29765"/>
                </a:moveTo>
                <a:cubicBezTo>
                  <a:pt x="46056" y="27101"/>
                  <a:pt x="54323" y="31049"/>
                  <a:pt x="56986" y="38583"/>
                </a:cubicBezTo>
                <a:lnTo>
                  <a:pt x="154330" y="38583"/>
                </a:lnTo>
                <a:cubicBezTo>
                  <a:pt x="156994" y="38583"/>
                  <a:pt x="159153" y="40742"/>
                  <a:pt x="159153" y="43405"/>
                </a:cubicBezTo>
                <a:cubicBezTo>
                  <a:pt x="159153" y="46069"/>
                  <a:pt x="156994" y="48228"/>
                  <a:pt x="154330" y="48228"/>
                </a:cubicBezTo>
                <a:lnTo>
                  <a:pt x="56986" y="48228"/>
                </a:lnTo>
                <a:cubicBezTo>
                  <a:pt x="55530" y="52349"/>
                  <a:pt x="52288" y="55590"/>
                  <a:pt x="48168" y="57046"/>
                </a:cubicBezTo>
                <a:cubicBezTo>
                  <a:pt x="40635" y="59710"/>
                  <a:pt x="32368" y="55762"/>
                  <a:pt x="29704" y="48228"/>
                </a:cubicBezTo>
                <a:cubicBezTo>
                  <a:pt x="27041" y="40694"/>
                  <a:pt x="30990" y="32429"/>
                  <a:pt x="38523" y="29765"/>
                </a:cubicBezTo>
                <a:close/>
                <a:moveTo>
                  <a:pt x="250787" y="19291"/>
                </a:moveTo>
                <a:lnTo>
                  <a:pt x="260433" y="19291"/>
                </a:lnTo>
                <a:lnTo>
                  <a:pt x="260433" y="28937"/>
                </a:lnTo>
                <a:lnTo>
                  <a:pt x="250787" y="28937"/>
                </a:lnTo>
                <a:close/>
                <a:moveTo>
                  <a:pt x="231496" y="19291"/>
                </a:moveTo>
                <a:lnTo>
                  <a:pt x="241142" y="19291"/>
                </a:lnTo>
                <a:lnTo>
                  <a:pt x="241142" y="28937"/>
                </a:lnTo>
                <a:lnTo>
                  <a:pt x="231496" y="28937"/>
                </a:lnTo>
                <a:close/>
                <a:moveTo>
                  <a:pt x="212204" y="19291"/>
                </a:moveTo>
                <a:lnTo>
                  <a:pt x="221850" y="19291"/>
                </a:lnTo>
                <a:lnTo>
                  <a:pt x="221850" y="28937"/>
                </a:lnTo>
                <a:lnTo>
                  <a:pt x="212204" y="28937"/>
                </a:lnTo>
                <a:close/>
                <a:moveTo>
                  <a:pt x="192913" y="19291"/>
                </a:moveTo>
                <a:lnTo>
                  <a:pt x="202559" y="19291"/>
                </a:lnTo>
                <a:lnTo>
                  <a:pt x="202559" y="28937"/>
                </a:lnTo>
                <a:lnTo>
                  <a:pt x="192913" y="28937"/>
                </a:lnTo>
                <a:close/>
                <a:moveTo>
                  <a:pt x="173622" y="19291"/>
                </a:moveTo>
                <a:lnTo>
                  <a:pt x="183268" y="19291"/>
                </a:lnTo>
                <a:lnTo>
                  <a:pt x="183268" y="28937"/>
                </a:lnTo>
                <a:lnTo>
                  <a:pt x="173622" y="28937"/>
                </a:lnTo>
                <a:close/>
                <a:moveTo>
                  <a:pt x="14469" y="9646"/>
                </a:moveTo>
                <a:cubicBezTo>
                  <a:pt x="11805" y="9646"/>
                  <a:pt x="9646" y="11805"/>
                  <a:pt x="9646" y="14469"/>
                </a:cubicBezTo>
                <a:lnTo>
                  <a:pt x="9646" y="72343"/>
                </a:lnTo>
                <a:cubicBezTo>
                  <a:pt x="9646" y="75006"/>
                  <a:pt x="11805" y="77165"/>
                  <a:pt x="14469" y="77165"/>
                </a:cubicBezTo>
                <a:lnTo>
                  <a:pt x="274902" y="77165"/>
                </a:lnTo>
                <a:cubicBezTo>
                  <a:pt x="277565" y="77165"/>
                  <a:pt x="279724" y="75006"/>
                  <a:pt x="279724" y="72343"/>
                </a:cubicBezTo>
                <a:lnTo>
                  <a:pt x="279724" y="14469"/>
                </a:lnTo>
                <a:cubicBezTo>
                  <a:pt x="279724" y="11805"/>
                  <a:pt x="277565" y="9646"/>
                  <a:pt x="274902" y="9646"/>
                </a:cubicBezTo>
                <a:close/>
                <a:moveTo>
                  <a:pt x="14469" y="0"/>
                </a:moveTo>
                <a:lnTo>
                  <a:pt x="274902" y="0"/>
                </a:lnTo>
                <a:cubicBezTo>
                  <a:pt x="282892" y="0"/>
                  <a:pt x="289370" y="6478"/>
                  <a:pt x="289370" y="14469"/>
                </a:cubicBezTo>
                <a:lnTo>
                  <a:pt x="289370" y="72343"/>
                </a:lnTo>
                <a:cubicBezTo>
                  <a:pt x="289370" y="80333"/>
                  <a:pt x="282892" y="86811"/>
                  <a:pt x="274902" y="86811"/>
                </a:cubicBezTo>
                <a:lnTo>
                  <a:pt x="260433" y="86811"/>
                </a:lnTo>
                <a:lnTo>
                  <a:pt x="260433" y="96380"/>
                </a:lnTo>
                <a:lnTo>
                  <a:pt x="250787" y="96380"/>
                </a:lnTo>
                <a:lnTo>
                  <a:pt x="250787" y="86811"/>
                </a:lnTo>
                <a:lnTo>
                  <a:pt x="241142" y="86811"/>
                </a:lnTo>
                <a:lnTo>
                  <a:pt x="241142" y="96380"/>
                </a:lnTo>
                <a:lnTo>
                  <a:pt x="231496" y="96380"/>
                </a:lnTo>
                <a:lnTo>
                  <a:pt x="231496" y="86811"/>
                </a:lnTo>
                <a:lnTo>
                  <a:pt x="57874" y="86811"/>
                </a:lnTo>
                <a:lnTo>
                  <a:pt x="57874" y="101280"/>
                </a:lnTo>
                <a:lnTo>
                  <a:pt x="188338" y="101280"/>
                </a:lnTo>
                <a:lnTo>
                  <a:pt x="188338" y="110925"/>
                </a:lnTo>
                <a:lnTo>
                  <a:pt x="14469" y="110925"/>
                </a:lnTo>
                <a:cubicBezTo>
                  <a:pt x="11805" y="110925"/>
                  <a:pt x="9646" y="113085"/>
                  <a:pt x="9646" y="115748"/>
                </a:cubicBezTo>
                <a:lnTo>
                  <a:pt x="9646" y="173622"/>
                </a:lnTo>
                <a:cubicBezTo>
                  <a:pt x="9646" y="176285"/>
                  <a:pt x="11805" y="178445"/>
                  <a:pt x="14469" y="178445"/>
                </a:cubicBezTo>
                <a:lnTo>
                  <a:pt x="188338" y="178445"/>
                </a:lnTo>
                <a:lnTo>
                  <a:pt x="188338" y="188091"/>
                </a:lnTo>
                <a:lnTo>
                  <a:pt x="57874" y="188091"/>
                </a:lnTo>
                <a:lnTo>
                  <a:pt x="57874" y="202559"/>
                </a:lnTo>
                <a:lnTo>
                  <a:pt x="188338" y="202559"/>
                </a:lnTo>
                <a:lnTo>
                  <a:pt x="188338" y="212205"/>
                </a:lnTo>
                <a:lnTo>
                  <a:pt x="14469" y="212205"/>
                </a:lnTo>
                <a:cubicBezTo>
                  <a:pt x="11805" y="212205"/>
                  <a:pt x="9646" y="214364"/>
                  <a:pt x="9646" y="217028"/>
                </a:cubicBezTo>
                <a:lnTo>
                  <a:pt x="9646" y="274902"/>
                </a:lnTo>
                <a:cubicBezTo>
                  <a:pt x="9646" y="277565"/>
                  <a:pt x="11805" y="279724"/>
                  <a:pt x="14469" y="279724"/>
                </a:cubicBezTo>
                <a:lnTo>
                  <a:pt x="188338" y="279724"/>
                </a:lnTo>
                <a:lnTo>
                  <a:pt x="188338" y="289370"/>
                </a:lnTo>
                <a:lnTo>
                  <a:pt x="14469" y="289370"/>
                </a:lnTo>
                <a:cubicBezTo>
                  <a:pt x="6478" y="289370"/>
                  <a:pt x="0" y="282892"/>
                  <a:pt x="0" y="274902"/>
                </a:cubicBezTo>
                <a:lnTo>
                  <a:pt x="0" y="217028"/>
                </a:lnTo>
                <a:cubicBezTo>
                  <a:pt x="0" y="209037"/>
                  <a:pt x="6478" y="202559"/>
                  <a:pt x="14469" y="202559"/>
                </a:cubicBezTo>
                <a:lnTo>
                  <a:pt x="28937" y="202559"/>
                </a:lnTo>
                <a:lnTo>
                  <a:pt x="28937" y="188091"/>
                </a:lnTo>
                <a:lnTo>
                  <a:pt x="14469" y="188091"/>
                </a:lnTo>
                <a:cubicBezTo>
                  <a:pt x="6478" y="188091"/>
                  <a:pt x="0" y="181613"/>
                  <a:pt x="0" y="173622"/>
                </a:cubicBezTo>
                <a:lnTo>
                  <a:pt x="0" y="115748"/>
                </a:lnTo>
                <a:cubicBezTo>
                  <a:pt x="0" y="107757"/>
                  <a:pt x="6478" y="101280"/>
                  <a:pt x="14469" y="101280"/>
                </a:cubicBezTo>
                <a:lnTo>
                  <a:pt x="28937" y="101280"/>
                </a:lnTo>
                <a:lnTo>
                  <a:pt x="28937" y="86811"/>
                </a:lnTo>
                <a:lnTo>
                  <a:pt x="14469" y="86811"/>
                </a:lnTo>
                <a:cubicBezTo>
                  <a:pt x="6478" y="86811"/>
                  <a:pt x="0" y="80333"/>
                  <a:pt x="0" y="72343"/>
                </a:cubicBezTo>
                <a:lnTo>
                  <a:pt x="0" y="14469"/>
                </a:lnTo>
                <a:cubicBezTo>
                  <a:pt x="0" y="6478"/>
                  <a:pt x="6478" y="0"/>
                  <a:pt x="14469" y="0"/>
                </a:cubicBezTo>
                <a:close/>
              </a:path>
            </a:pathLst>
          </a:custGeom>
          <a:solidFill>
            <a:srgbClr val="F99106"/>
          </a:solidFill>
          <a:ln cap="flat" w="595">
            <a:noFill/>
            <a:prstDash val="solid"/>
            <a:miter/>
          </a:ln>
        </p:spPr>
        <p:txBody>
          <a:bodyPr anchor="ctr" rtlCol="0"/>
          <a:lstStyle/>
          <a:p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151426F-E3FD-C76F-625E-5AD323603D7D}"/>
              </a:ext>
            </a:extLst>
          </p:cNvPr>
          <p:cNvGrpSpPr/>
          <p:nvPr/>
        </p:nvGrpSpPr>
        <p:grpSpPr>
          <a:xfrm>
            <a:off x="8541540" y="4574763"/>
            <a:ext cx="340662" cy="1099604"/>
            <a:chOff x="8541540" y="4185104"/>
            <a:chExt cx="340662" cy="1099604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D827440-062B-343D-EF22-7EAB57E46E31}"/>
                </a:ext>
              </a:extLst>
            </p:cNvPr>
            <p:cNvGrpSpPr/>
            <p:nvPr/>
          </p:nvGrpSpPr>
          <p:grpSpPr>
            <a:xfrm>
              <a:off x="8634853" y="4185104"/>
              <a:ext cx="127000" cy="657406"/>
              <a:chOff x="8505313" y="4185104"/>
              <a:chExt cx="127000" cy="657406"/>
            </a:xfrm>
          </p:grpSpPr>
          <p:cxnSp>
            <p:nvCxnSpPr>
              <p:cNvPr id="189" name="Connecteur droit 52">
                <a:extLst>
                  <a:ext uri="{FF2B5EF4-FFF2-40B4-BE49-F238E27FC236}">
                    <a16:creationId xmlns:a16="http://schemas.microsoft.com/office/drawing/2014/main" id="{9131F7E0-9FB9-4E8C-BF0E-E92E19F95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68814" y="4312105"/>
                <a:ext cx="0" cy="53040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Ellipse 53">
                <a:extLst>
                  <a:ext uri="{FF2B5EF4-FFF2-40B4-BE49-F238E27FC236}">
                    <a16:creationId xmlns:a16="http://schemas.microsoft.com/office/drawing/2014/main" id="{AD56D748-06F7-432E-B08E-19528DB2CEC8}"/>
                  </a:ext>
                </a:extLst>
              </p:cNvPr>
              <p:cNvSpPr/>
              <p:nvPr/>
            </p:nvSpPr>
            <p:spPr>
              <a:xfrm>
                <a:off x="8505313" y="4185104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4575166-10F6-7599-D728-07C864FBF2C0}"/>
                </a:ext>
              </a:extLst>
            </p:cNvPr>
            <p:cNvGrpSpPr/>
            <p:nvPr/>
          </p:nvGrpSpPr>
          <p:grpSpPr>
            <a:xfrm>
              <a:off x="8541540" y="5034058"/>
              <a:ext cx="340662" cy="250650"/>
              <a:chOff x="5404818" y="5085746"/>
              <a:chExt cx="1053688" cy="775275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785B971-B099-702D-2BED-F8D2E88D64F8}"/>
                  </a:ext>
                </a:extLst>
              </p:cNvPr>
              <p:cNvSpPr/>
              <p:nvPr/>
            </p:nvSpPr>
            <p:spPr>
              <a:xfrm>
                <a:off x="5404818" y="5085746"/>
                <a:ext cx="1053688" cy="775275"/>
              </a:xfrm>
              <a:custGeom>
                <a:avLst/>
                <a:gdLst>
                  <a:gd fmla="*/ 1032723 w 1053688" name="connsiteX0"/>
                  <a:gd fmla="*/ 122024 h 775275" name="connsiteY0"/>
                  <a:gd fmla="*/ 1017070 w 1053688" name="connsiteX1"/>
                  <a:gd fmla="*/ 122024 h 775275" name="connsiteY1"/>
                  <a:gd fmla="*/ 1017070 w 1053688" name="connsiteX2"/>
                  <a:gd fmla="*/ 52413 h 775275" name="connsiteY2"/>
                  <a:gd fmla="*/ 996106 w 1053688" name="connsiteX3"/>
                  <a:gd fmla="*/ 31448 h 775275" name="connsiteY3"/>
                  <a:gd fmla="*/ 358019 w 1053688" name="connsiteX4"/>
                  <a:gd fmla="*/ 31448 h 775275" name="connsiteY4"/>
                  <a:gd fmla="*/ 348684 w 1053688" name="connsiteX5"/>
                  <a:gd fmla="*/ 11922 h 775275" name="connsiteY5"/>
                  <a:gd fmla="*/ 329769 w 1053688" name="connsiteX6"/>
                  <a:gd fmla="*/ 0 h 775275" name="connsiteY6"/>
                  <a:gd fmla="*/ 20965 w 1053688" name="connsiteX7"/>
                  <a:gd fmla="*/ 0 h 775275" name="connsiteY7"/>
                  <a:gd fmla="*/ 0 w 1053688" name="connsiteX8"/>
                  <a:gd fmla="*/ 20965 h 775275" name="connsiteY8"/>
                  <a:gd fmla="*/ 0 w 1053688" name="connsiteX9"/>
                  <a:gd fmla="*/ 754311 h 775275" name="connsiteY9"/>
                  <a:gd fmla="*/ 20965 w 1053688" name="connsiteX10"/>
                  <a:gd fmla="*/ 775276 h 775275" name="connsiteY10"/>
                  <a:gd fmla="*/ 430738 w 1053688" name="connsiteX11"/>
                  <a:gd fmla="*/ 775276 h 775275" name="connsiteY11"/>
                  <a:gd fmla="*/ 451703 w 1053688" name="connsiteX12"/>
                  <a:gd fmla="*/ 754311 h 775275" name="connsiteY12"/>
                  <a:gd fmla="*/ 430738 w 1053688" name="connsiteX13"/>
                  <a:gd fmla="*/ 733346 h 775275" name="connsiteY13"/>
                  <a:gd fmla="*/ 41931 w 1053688" name="connsiteX14"/>
                  <a:gd fmla="*/ 733346 h 775275" name="connsiteY14"/>
                  <a:gd fmla="*/ 41931 w 1053688" name="connsiteX15"/>
                  <a:gd fmla="*/ 41929 h 775275" name="connsiteY15"/>
                  <a:gd fmla="*/ 316555 w 1053688" name="connsiteX16"/>
                  <a:gd fmla="*/ 41929 h 775275" name="connsiteY16"/>
                  <a:gd fmla="*/ 369198 w 1053688" name="connsiteX17"/>
                  <a:gd fmla="*/ 152032 h 775275" name="connsiteY17"/>
                  <a:gd fmla="*/ 388113 w 1053688" name="connsiteX18"/>
                  <a:gd fmla="*/ 163953 h 775275" name="connsiteY18"/>
                  <a:gd fmla="*/ 1011759 w 1053688" name="connsiteX19"/>
                  <a:gd fmla="*/ 163953 h 775275" name="connsiteY19"/>
                  <a:gd fmla="*/ 1011759 w 1053688" name="connsiteX20"/>
                  <a:gd fmla="*/ 733346 h 775275" name="connsiteY20"/>
                  <a:gd fmla="*/ 621524 w 1053688" name="connsiteX21"/>
                  <a:gd fmla="*/ 733346 h 775275" name="connsiteY21"/>
                  <a:gd fmla="*/ 600559 w 1053688" name="connsiteX22"/>
                  <a:gd fmla="*/ 754311 h 775275" name="connsiteY22"/>
                  <a:gd fmla="*/ 621524 w 1053688" name="connsiteX23"/>
                  <a:gd fmla="*/ 775276 h 775275" name="connsiteY23"/>
                  <a:gd fmla="*/ 1032723 w 1053688" name="connsiteX24"/>
                  <a:gd fmla="*/ 775276 h 775275" name="connsiteY24"/>
                  <a:gd fmla="*/ 1053688 w 1053688" name="connsiteX25"/>
                  <a:gd fmla="*/ 754311 h 775275" name="connsiteY25"/>
                  <a:gd fmla="*/ 1053688 w 1053688" name="connsiteX26"/>
                  <a:gd fmla="*/ 142989 h 775275" name="connsiteY26"/>
                  <a:gd fmla="*/ 1032723 w 1053688" name="connsiteX27"/>
                  <a:gd fmla="*/ 122024 h 775275" name="connsiteY27"/>
                  <a:gd fmla="*/ 378068 w 1053688" name="connsiteX28"/>
                  <a:gd fmla="*/ 73377 h 775275" name="connsiteY28"/>
                  <a:gd fmla="*/ 975141 w 1053688" name="connsiteX29"/>
                  <a:gd fmla="*/ 73377 h 775275" name="connsiteY29"/>
                  <a:gd fmla="*/ 975141 w 1053688" name="connsiteX30"/>
                  <a:gd fmla="*/ 122024 h 775275" name="connsiteY30"/>
                  <a:gd fmla="*/ 401328 w 1053688" name="connsiteX31"/>
                  <a:gd fmla="*/ 122024 h 775275" name="connsiteY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b="b" l="l" r="r" t="t"/>
                <a:pathLst>
                  <a:path h="775275" w="1053688">
                    <a:moveTo>
                      <a:pt x="1032723" y="122024"/>
                    </a:moveTo>
                    <a:lnTo>
                      <a:pt x="1017070" y="122024"/>
                    </a:lnTo>
                    <a:lnTo>
                      <a:pt x="1017070" y="52413"/>
                    </a:lnTo>
                    <a:cubicBezTo>
                      <a:pt x="1017070" y="40835"/>
                      <a:pt x="1007684" y="31448"/>
                      <a:pt x="996106" y="31448"/>
                    </a:cubicBezTo>
                    <a:lnTo>
                      <a:pt x="358019" y="31448"/>
                    </a:lnTo>
                    <a:lnTo>
                      <a:pt x="348684" y="11922"/>
                    </a:lnTo>
                    <a:cubicBezTo>
                      <a:pt x="345200" y="4637"/>
                      <a:pt x="337845" y="0"/>
                      <a:pt x="329769" y="0"/>
                    </a:cubicBezTo>
                    <a:lnTo>
                      <a:pt x="20965" y="0"/>
                    </a:lnTo>
                    <a:cubicBezTo>
                      <a:pt x="9386" y="0"/>
                      <a:pt x="0" y="9386"/>
                      <a:pt x="0" y="20965"/>
                    </a:cubicBezTo>
                    <a:lnTo>
                      <a:pt x="0" y="754311"/>
                    </a:lnTo>
                    <a:cubicBezTo>
                      <a:pt x="0" y="765889"/>
                      <a:pt x="9386" y="775276"/>
                      <a:pt x="20965" y="775276"/>
                    </a:cubicBezTo>
                    <a:lnTo>
                      <a:pt x="430738" y="775276"/>
                    </a:lnTo>
                    <a:cubicBezTo>
                      <a:pt x="442316" y="775276"/>
                      <a:pt x="451703" y="765889"/>
                      <a:pt x="451703" y="754311"/>
                    </a:cubicBezTo>
                    <a:cubicBezTo>
                      <a:pt x="451703" y="742733"/>
                      <a:pt x="442316" y="733346"/>
                      <a:pt x="430738" y="733346"/>
                    </a:cubicBezTo>
                    <a:lnTo>
                      <a:pt x="41931" y="733346"/>
                    </a:lnTo>
                    <a:lnTo>
                      <a:pt x="41931" y="41929"/>
                    </a:lnTo>
                    <a:lnTo>
                      <a:pt x="316555" y="41929"/>
                    </a:lnTo>
                    <a:lnTo>
                      <a:pt x="369198" y="152032"/>
                    </a:lnTo>
                    <a:cubicBezTo>
                      <a:pt x="372682" y="159317"/>
                      <a:pt x="380038" y="163953"/>
                      <a:pt x="388113" y="163953"/>
                    </a:cubicBezTo>
                    <a:lnTo>
                      <a:pt x="1011759" y="163953"/>
                    </a:lnTo>
                    <a:lnTo>
                      <a:pt x="1011759" y="733346"/>
                    </a:lnTo>
                    <a:lnTo>
                      <a:pt x="621524" y="733346"/>
                    </a:lnTo>
                    <a:cubicBezTo>
                      <a:pt x="609945" y="733346"/>
                      <a:pt x="600559" y="742733"/>
                      <a:pt x="600559" y="754311"/>
                    </a:cubicBezTo>
                    <a:cubicBezTo>
                      <a:pt x="600559" y="765889"/>
                      <a:pt x="609945" y="775276"/>
                      <a:pt x="621524" y="775276"/>
                    </a:cubicBezTo>
                    <a:lnTo>
                      <a:pt x="1032723" y="775276"/>
                    </a:lnTo>
                    <a:cubicBezTo>
                      <a:pt x="1044302" y="775276"/>
                      <a:pt x="1053688" y="765889"/>
                      <a:pt x="1053688" y="754311"/>
                    </a:cubicBezTo>
                    <a:lnTo>
                      <a:pt x="1053688" y="142989"/>
                    </a:lnTo>
                    <a:cubicBezTo>
                      <a:pt x="1053688" y="131411"/>
                      <a:pt x="1044302" y="122024"/>
                      <a:pt x="1032723" y="122024"/>
                    </a:cubicBezTo>
                    <a:close/>
                    <a:moveTo>
                      <a:pt x="378068" y="73377"/>
                    </a:moveTo>
                    <a:lnTo>
                      <a:pt x="975141" y="73377"/>
                    </a:lnTo>
                    <a:lnTo>
                      <a:pt x="975141" y="122024"/>
                    </a:lnTo>
                    <a:lnTo>
                      <a:pt x="401328" y="122024"/>
                    </a:lnTo>
                    <a:close/>
                  </a:path>
                </a:pathLst>
              </a:custGeom>
              <a:solidFill>
                <a:srgbClr val="F99106"/>
              </a:solidFill>
              <a:ln cap="flat" w="2046">
                <a:noFill/>
                <a:prstDash val="solid"/>
                <a:miter/>
              </a:ln>
            </p:spPr>
            <p:txBody>
              <a:bodyPr anchor="ctr" rtlCol="0"/>
              <a:lstStyle/>
              <a:p>
                <a:endParaRPr dirty="0"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06E2F51-E31E-A009-72B4-47C3F8E08E4C}"/>
                  </a:ext>
                </a:extLst>
              </p:cNvPr>
              <p:cNvSpPr/>
              <p:nvPr/>
            </p:nvSpPr>
            <p:spPr>
              <a:xfrm>
                <a:off x="5910335" y="5818131"/>
                <a:ext cx="41929" cy="41929"/>
              </a:xfrm>
              <a:custGeom>
                <a:avLst/>
                <a:gdLst>
                  <a:gd fmla="*/ 41929 w 41929" name="connsiteX0"/>
                  <a:gd fmla="*/ 20965 h 41929" name="connsiteY0"/>
                  <a:gd fmla="*/ 20965 w 41929" name="connsiteX1"/>
                  <a:gd fmla="*/ 41929 h 41929" name="connsiteY1"/>
                  <a:gd fmla="*/ 0 w 41929" name="connsiteX2"/>
                  <a:gd fmla="*/ 20965 h 41929" name="connsiteY2"/>
                  <a:gd fmla="*/ 20965 w 41929" name="connsiteX3"/>
                  <a:gd fmla="*/ 0 h 41929" name="connsiteY3"/>
                  <a:gd fmla="*/ 41929 w 41929" name="connsiteX4"/>
                  <a:gd fmla="*/ 20965 h 41929" name="connsiteY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b="b" l="l" r="r" t="t"/>
                <a:pathLst>
                  <a:path h="41929" w="41929">
                    <a:moveTo>
                      <a:pt x="41929" y="20965"/>
                    </a:moveTo>
                    <a:cubicBezTo>
                      <a:pt x="41929" y="32543"/>
                      <a:pt x="32543" y="41929"/>
                      <a:pt x="20965" y="41929"/>
                    </a:cubicBezTo>
                    <a:cubicBezTo>
                      <a:pt x="9386" y="41929"/>
                      <a:pt x="0" y="32543"/>
                      <a:pt x="0" y="20965"/>
                    </a:cubicBezTo>
                    <a:cubicBezTo>
                      <a:pt x="0" y="9386"/>
                      <a:pt x="9386" y="0"/>
                      <a:pt x="20965" y="0"/>
                    </a:cubicBezTo>
                    <a:cubicBezTo>
                      <a:pt x="32543" y="0"/>
                      <a:pt x="41929" y="9386"/>
                      <a:pt x="41929" y="20965"/>
                    </a:cubicBezTo>
                    <a:close/>
                  </a:path>
                </a:pathLst>
              </a:custGeom>
              <a:solidFill>
                <a:srgbClr val="F99106"/>
              </a:solidFill>
              <a:ln cap="flat" w="2046">
                <a:noFill/>
                <a:prstDash val="solid"/>
                <a:miter/>
              </a:ln>
            </p:spPr>
            <p:txBody>
              <a:bodyPr anchor="ctr" rtlCol="0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C05722EF-E528-5C26-6AAC-3719C0B7D0A1}"/>
                  </a:ext>
                </a:extLst>
              </p:cNvPr>
              <p:cNvSpPr/>
              <p:nvPr/>
            </p:nvSpPr>
            <p:spPr>
              <a:xfrm>
                <a:off x="5497320" y="5714003"/>
                <a:ext cx="296308" cy="41929"/>
              </a:xfrm>
              <a:custGeom>
                <a:avLst/>
                <a:gdLst>
                  <a:gd fmla="*/ 275344 w 296308" name="connsiteX0"/>
                  <a:gd fmla="*/ 0 h 41929" name="connsiteY0"/>
                  <a:gd fmla="*/ 20965 w 296308" name="connsiteX1"/>
                  <a:gd fmla="*/ 0 h 41929" name="connsiteY1"/>
                  <a:gd fmla="*/ 0 w 296308" name="connsiteX2"/>
                  <a:gd fmla="*/ 20965 h 41929" name="connsiteY2"/>
                  <a:gd fmla="*/ 20965 w 296308" name="connsiteX3"/>
                  <a:gd fmla="*/ 41929 h 41929" name="connsiteY3"/>
                  <a:gd fmla="*/ 275344 w 296308" name="connsiteX4"/>
                  <a:gd fmla="*/ 41929 h 41929" name="connsiteY4"/>
                  <a:gd fmla="*/ 296309 w 296308" name="connsiteX5"/>
                  <a:gd fmla="*/ 20965 h 41929" name="connsiteY5"/>
                  <a:gd fmla="*/ 275344 w 296308" name="connsiteX6"/>
                  <a:gd fmla="*/ 0 h 41929" name="connsiteY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b="b" l="l" r="r" t="t"/>
                <a:pathLst>
                  <a:path h="41929" w="296308">
                    <a:moveTo>
                      <a:pt x="275344" y="0"/>
                    </a:moveTo>
                    <a:lnTo>
                      <a:pt x="20965" y="0"/>
                    </a:lnTo>
                    <a:cubicBezTo>
                      <a:pt x="9386" y="0"/>
                      <a:pt x="0" y="9386"/>
                      <a:pt x="0" y="20965"/>
                    </a:cubicBezTo>
                    <a:cubicBezTo>
                      <a:pt x="0" y="32543"/>
                      <a:pt x="9386" y="41929"/>
                      <a:pt x="20965" y="41929"/>
                    </a:cubicBezTo>
                    <a:lnTo>
                      <a:pt x="275344" y="41929"/>
                    </a:lnTo>
                    <a:cubicBezTo>
                      <a:pt x="286922" y="41929"/>
                      <a:pt x="296309" y="32543"/>
                      <a:pt x="296309" y="20965"/>
                    </a:cubicBezTo>
                    <a:cubicBezTo>
                      <a:pt x="296309" y="9386"/>
                      <a:pt x="286922" y="0"/>
                      <a:pt x="275344" y="0"/>
                    </a:cubicBezTo>
                    <a:close/>
                  </a:path>
                </a:pathLst>
              </a:custGeom>
              <a:solidFill>
                <a:srgbClr val="F99106"/>
              </a:solidFill>
              <a:ln cap="flat" w="2046">
                <a:noFill/>
                <a:prstDash val="solid"/>
                <a:miter/>
              </a:ln>
            </p:spPr>
            <p:txBody>
              <a:bodyPr anchor="ctr" rtlCol="0"/>
              <a:lstStyle/>
              <a:p>
                <a:endParaRPr dirty="0" lang="en-US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3AC6405A-16E1-A9C4-997C-ABF256F902E1}"/>
              </a:ext>
            </a:extLst>
          </p:cNvPr>
          <p:cNvGrpSpPr/>
          <p:nvPr/>
        </p:nvGrpSpPr>
        <p:grpSpPr>
          <a:xfrm>
            <a:off x="8467252" y="977155"/>
            <a:ext cx="475448" cy="1295751"/>
            <a:chOff x="8467252" y="1364881"/>
            <a:chExt cx="475448" cy="1295751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3C2CED6-08C4-8BBF-6793-A55448030E80}"/>
                </a:ext>
              </a:extLst>
            </p:cNvPr>
            <p:cNvGrpSpPr/>
            <p:nvPr/>
          </p:nvGrpSpPr>
          <p:grpSpPr>
            <a:xfrm rot="10800000">
              <a:off x="8634853" y="2003226"/>
              <a:ext cx="127000" cy="657406"/>
              <a:chOff x="8505313" y="4185104"/>
              <a:chExt cx="127000" cy="657406"/>
            </a:xfrm>
          </p:grpSpPr>
          <p:cxnSp>
            <p:nvCxnSpPr>
              <p:cNvPr id="155" name="Connecteur droit 52">
                <a:extLst>
                  <a:ext uri="{FF2B5EF4-FFF2-40B4-BE49-F238E27FC236}">
                    <a16:creationId xmlns:a16="http://schemas.microsoft.com/office/drawing/2014/main" id="{25A6E8A9-F33C-B094-7581-226EDE6C50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68814" y="4312105"/>
                <a:ext cx="0" cy="53040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Ellipse 53">
                <a:extLst>
                  <a:ext uri="{FF2B5EF4-FFF2-40B4-BE49-F238E27FC236}">
                    <a16:creationId xmlns:a16="http://schemas.microsoft.com/office/drawing/2014/main" id="{A42461EF-070C-8A09-67D4-22152BC51909}"/>
                  </a:ext>
                </a:extLst>
              </p:cNvPr>
              <p:cNvSpPr/>
              <p:nvPr/>
            </p:nvSpPr>
            <p:spPr>
              <a:xfrm>
                <a:off x="8505313" y="4185104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2" name="Graphic 111">
              <a:extLst>
                <a:ext uri="{FF2B5EF4-FFF2-40B4-BE49-F238E27FC236}">
                  <a16:creationId xmlns:a16="http://schemas.microsoft.com/office/drawing/2014/main" id="{B4DCFCC9-D978-C36A-6E90-64215D2DE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67252" y="1364881"/>
              <a:ext cx="475448" cy="475448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C947286A-7D1B-6B23-6715-A0D63B8E1134}"/>
              </a:ext>
            </a:extLst>
          </p:cNvPr>
          <p:cNvGrpSpPr/>
          <p:nvPr/>
        </p:nvGrpSpPr>
        <p:grpSpPr>
          <a:xfrm>
            <a:off x="10064998" y="1763435"/>
            <a:ext cx="1619310" cy="359863"/>
            <a:chOff x="10263541" y="1885336"/>
            <a:chExt cx="1619310" cy="359863"/>
          </a:xfrm>
        </p:grpSpPr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51FD441E-B513-D44C-00D3-78B5ACD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63541" y="1885336"/>
              <a:ext cx="356788" cy="356788"/>
            </a:xfrm>
            <a:prstGeom prst="rect">
              <a:avLst/>
            </a:prstGeom>
          </p:spPr>
        </p:pic>
        <p:sp>
          <p:nvSpPr>
            <p:cNvPr id="178" name="ZoneTexte 31">
              <a:extLst>
                <a:ext uri="{FF2B5EF4-FFF2-40B4-BE49-F238E27FC236}">
                  <a16:creationId xmlns:a16="http://schemas.microsoft.com/office/drawing/2014/main" id="{4DD58C56-25C6-19CA-8FF6-93AEB6135E2E}"/>
                </a:ext>
              </a:extLst>
            </p:cNvPr>
            <p:cNvSpPr txBox="1"/>
            <p:nvPr/>
          </p:nvSpPr>
          <p:spPr>
            <a:xfrm>
              <a:off x="10627670" y="1906645"/>
              <a:ext cx="1255181" cy="338554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r>
                <a:rPr dirty="0" lang="en-US" sz="800">
                  <a:solidFill>
                    <a:schemeClr val="bg1"/>
                  </a:solidFill>
                  <a:latin charset="0" panose="020B0605020000020001" pitchFamily="34" typeface="Good Times Rg"/>
                </a:rPr>
                <a:t>Stop</a:t>
              </a:r>
            </a:p>
            <a:p>
              <a:r>
                <a:rPr dirty="0" lang="en-US" sz="800">
                  <a:solidFill>
                    <a:schemeClr val="bg1"/>
                  </a:solidFill>
                  <a:latin charset="0" panose="020B0605020000020001" pitchFamily="34" typeface="Good Times Rg"/>
                </a:rPr>
                <a:t>Ransomware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73471C6-559E-A133-0392-223F64FF7C52}"/>
              </a:ext>
            </a:extLst>
          </p:cNvPr>
          <p:cNvGrpSpPr/>
          <p:nvPr/>
        </p:nvGrpSpPr>
        <p:grpSpPr>
          <a:xfrm>
            <a:off x="10060763" y="4701763"/>
            <a:ext cx="1584995" cy="342909"/>
            <a:chOff x="10332322" y="4440771"/>
            <a:chExt cx="1584995" cy="342909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B51DE728-B9DF-B040-0DC5-D2C1DCEE8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32322" y="4466058"/>
              <a:ext cx="317622" cy="317622"/>
            </a:xfrm>
            <a:prstGeom prst="rect">
              <a:avLst/>
            </a:prstGeom>
          </p:spPr>
        </p:pic>
        <p:sp>
          <p:nvSpPr>
            <p:cNvPr id="179" name="ZoneTexte 31">
              <a:extLst>
                <a:ext uri="{FF2B5EF4-FFF2-40B4-BE49-F238E27FC236}">
                  <a16:creationId xmlns:a16="http://schemas.microsoft.com/office/drawing/2014/main" id="{0821273C-1FCC-AEF9-217A-209DD07DA1EC}"/>
                </a:ext>
              </a:extLst>
            </p:cNvPr>
            <p:cNvSpPr txBox="1"/>
            <p:nvPr/>
          </p:nvSpPr>
          <p:spPr>
            <a:xfrm>
              <a:off x="10662136" y="4440771"/>
              <a:ext cx="1255181" cy="338554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r>
                <a:rPr dirty="0" lang="en-US" sz="800">
                  <a:solidFill>
                    <a:schemeClr val="bg1"/>
                  </a:solidFill>
                  <a:latin charset="0" panose="020B0605020000020001" pitchFamily="34" typeface="Good Times Rg"/>
                </a:rPr>
                <a:t>Remote</a:t>
              </a:r>
            </a:p>
            <a:p>
              <a:r>
                <a:rPr dirty="0" lang="en-US" sz="800">
                  <a:solidFill>
                    <a:schemeClr val="bg1"/>
                  </a:solidFill>
                  <a:latin charset="0" panose="020B0605020000020001" pitchFamily="34" typeface="Good Times Rg"/>
                </a:rPr>
                <a:t>Workers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9413E75-7936-4349-B82B-2D072B1AD678}"/>
              </a:ext>
            </a:extLst>
          </p:cNvPr>
          <p:cNvGrpSpPr/>
          <p:nvPr/>
        </p:nvGrpSpPr>
        <p:grpSpPr>
          <a:xfrm>
            <a:off x="5772648" y="4764868"/>
            <a:ext cx="1617438" cy="342909"/>
            <a:chOff x="4495767" y="4839020"/>
            <a:chExt cx="1617438" cy="342909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EE9CC951-8B12-1E6E-91B1-6C8B27AB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90904" y="4859628"/>
              <a:ext cx="322301" cy="322301"/>
            </a:xfrm>
            <a:prstGeom prst="rect">
              <a:avLst/>
            </a:prstGeom>
          </p:spPr>
        </p:pic>
        <p:sp>
          <p:nvSpPr>
            <p:cNvPr id="180" name="ZoneTexte 31">
              <a:extLst>
                <a:ext uri="{FF2B5EF4-FFF2-40B4-BE49-F238E27FC236}">
                  <a16:creationId xmlns:a16="http://schemas.microsoft.com/office/drawing/2014/main" id="{98FA8F95-0258-51A7-8F4D-9BECE3E4B6FF}"/>
                </a:ext>
              </a:extLst>
            </p:cNvPr>
            <p:cNvSpPr txBox="1"/>
            <p:nvPr/>
          </p:nvSpPr>
          <p:spPr>
            <a:xfrm>
              <a:off x="4495767" y="4839020"/>
              <a:ext cx="1255181" cy="338554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r"/>
              <a:r>
                <a:rPr dirty="0" lang="en-US" sz="800">
                  <a:solidFill>
                    <a:schemeClr val="bg1"/>
                  </a:solidFill>
                  <a:latin charset="0" panose="020B0605020000020001" pitchFamily="34" typeface="Good Times Rg"/>
                </a:rPr>
                <a:t>Employees </a:t>
              </a:r>
            </a:p>
            <a:p>
              <a:pPr algn="r"/>
              <a:r>
                <a:rPr dirty="0" lang="en-US" sz="800">
                  <a:solidFill>
                    <a:schemeClr val="bg1"/>
                  </a:solidFill>
                  <a:latin charset="0" panose="020B0605020000020001" pitchFamily="34" typeface="Good Times Rg"/>
                </a:rPr>
                <a:t>at the office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008A29A-AA92-22C0-2196-C9A60C2D207F}"/>
              </a:ext>
            </a:extLst>
          </p:cNvPr>
          <p:cNvGrpSpPr/>
          <p:nvPr/>
        </p:nvGrpSpPr>
        <p:grpSpPr>
          <a:xfrm rot="8105518">
            <a:off x="7624003" y="2082372"/>
            <a:ext cx="127000" cy="657406"/>
            <a:chOff x="8505313" y="4185104"/>
            <a:chExt cx="127000" cy="657406"/>
          </a:xfrm>
        </p:grpSpPr>
        <p:cxnSp>
          <p:nvCxnSpPr>
            <p:cNvPr id="161" name="Connecteur droit 52">
              <a:extLst>
                <a:ext uri="{FF2B5EF4-FFF2-40B4-BE49-F238E27FC236}">
                  <a16:creationId xmlns:a16="http://schemas.microsoft.com/office/drawing/2014/main" id="{5A0ACDC7-F6FB-63A3-83E4-55168E5C0F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Ellipse 53">
              <a:extLst>
                <a:ext uri="{FF2B5EF4-FFF2-40B4-BE49-F238E27FC236}">
                  <a16:creationId xmlns:a16="http://schemas.microsoft.com/office/drawing/2014/main" id="{E1E67293-B032-C466-187F-BD48DB91880E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8FF350C2-B8AE-C475-FE20-FED49883B81F}"/>
              </a:ext>
            </a:extLst>
          </p:cNvPr>
          <p:cNvGrpSpPr/>
          <p:nvPr/>
        </p:nvGrpSpPr>
        <p:grpSpPr>
          <a:xfrm>
            <a:off x="5651141" y="1772665"/>
            <a:ext cx="1676896" cy="406679"/>
            <a:chOff x="5486197" y="1919959"/>
            <a:chExt cx="1676896" cy="406679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7F7591AE-A58C-EE7B-B359-319F97524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56414" y="1919959"/>
              <a:ext cx="406679" cy="406679"/>
            </a:xfrm>
            <a:prstGeom prst="rect">
              <a:avLst/>
            </a:prstGeom>
          </p:spPr>
        </p:pic>
        <p:sp>
          <p:nvSpPr>
            <p:cNvPr id="181" name="ZoneTexte 31">
              <a:extLst>
                <a:ext uri="{FF2B5EF4-FFF2-40B4-BE49-F238E27FC236}">
                  <a16:creationId xmlns:a16="http://schemas.microsoft.com/office/drawing/2014/main" id="{36FC7643-1AF7-374E-7DE2-32C4736F5993}"/>
                </a:ext>
              </a:extLst>
            </p:cNvPr>
            <p:cNvSpPr txBox="1"/>
            <p:nvPr/>
          </p:nvSpPr>
          <p:spPr>
            <a:xfrm>
              <a:off x="5486197" y="1925817"/>
              <a:ext cx="1255181" cy="338554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r"/>
              <a:r>
                <a:rPr dirty="0" lang="en-US" sz="800">
                  <a:solidFill>
                    <a:schemeClr val="bg1"/>
                  </a:solidFill>
                  <a:latin charset="0" panose="020B0605020000020001" pitchFamily="34" typeface="Good Times Rg"/>
                </a:rPr>
                <a:t>Prevent foreign spies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753D4CB-6EF8-6B47-6F9C-168EE60EB340}"/>
              </a:ext>
            </a:extLst>
          </p:cNvPr>
          <p:cNvGrpSpPr/>
          <p:nvPr/>
        </p:nvGrpSpPr>
        <p:grpSpPr>
          <a:xfrm flipH="1" rot="13494482">
            <a:off x="9646486" y="2082373"/>
            <a:ext cx="127000" cy="657406"/>
            <a:chOff x="8505313" y="4185104"/>
            <a:chExt cx="127000" cy="657406"/>
          </a:xfrm>
        </p:grpSpPr>
        <p:cxnSp>
          <p:nvCxnSpPr>
            <p:cNvPr id="197" name="Connecteur droit 52">
              <a:extLst>
                <a:ext uri="{FF2B5EF4-FFF2-40B4-BE49-F238E27FC236}">
                  <a16:creationId xmlns:a16="http://schemas.microsoft.com/office/drawing/2014/main" id="{16C6D346-C989-8E1B-FC04-ECFB1B1EB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Ellipse 53">
              <a:extLst>
                <a:ext uri="{FF2B5EF4-FFF2-40B4-BE49-F238E27FC236}">
                  <a16:creationId xmlns:a16="http://schemas.microsoft.com/office/drawing/2014/main" id="{5192FA6F-253E-66F2-47D8-BACA50D84AE1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200D74F-7B6C-B116-4758-95289F82405B}"/>
              </a:ext>
            </a:extLst>
          </p:cNvPr>
          <p:cNvGrpSpPr/>
          <p:nvPr/>
        </p:nvGrpSpPr>
        <p:grpSpPr>
          <a:xfrm flipV="1" rot="13494482">
            <a:off x="7624003" y="4117867"/>
            <a:ext cx="127000" cy="657406"/>
            <a:chOff x="8505313" y="4185104"/>
            <a:chExt cx="127000" cy="657406"/>
          </a:xfrm>
        </p:grpSpPr>
        <p:cxnSp>
          <p:nvCxnSpPr>
            <p:cNvPr id="201" name="Connecteur droit 52">
              <a:extLst>
                <a:ext uri="{FF2B5EF4-FFF2-40B4-BE49-F238E27FC236}">
                  <a16:creationId xmlns:a16="http://schemas.microsoft.com/office/drawing/2014/main" id="{DA86C589-439A-1B96-9BFE-2A460606A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Ellipse 53">
              <a:extLst>
                <a:ext uri="{FF2B5EF4-FFF2-40B4-BE49-F238E27FC236}">
                  <a16:creationId xmlns:a16="http://schemas.microsoft.com/office/drawing/2014/main" id="{19DF8D09-77BB-A363-90F2-5B059569AD51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2AC771A0-FA22-AB0C-7355-B8ED267F4F04}"/>
              </a:ext>
            </a:extLst>
          </p:cNvPr>
          <p:cNvGrpSpPr/>
          <p:nvPr/>
        </p:nvGrpSpPr>
        <p:grpSpPr>
          <a:xfrm flipH="1" flipV="1" rot="8105518">
            <a:off x="9646486" y="4117868"/>
            <a:ext cx="127000" cy="657406"/>
            <a:chOff x="8505313" y="4185104"/>
            <a:chExt cx="127000" cy="657406"/>
          </a:xfrm>
        </p:grpSpPr>
        <p:cxnSp>
          <p:nvCxnSpPr>
            <p:cNvPr id="204" name="Connecteur droit 52">
              <a:extLst>
                <a:ext uri="{FF2B5EF4-FFF2-40B4-BE49-F238E27FC236}">
                  <a16:creationId xmlns:a16="http://schemas.microsoft.com/office/drawing/2014/main" id="{572B3ECE-25E5-F05B-CA34-BF21ACE0C8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Ellipse 53">
              <a:extLst>
                <a:ext uri="{FF2B5EF4-FFF2-40B4-BE49-F238E27FC236}">
                  <a16:creationId xmlns:a16="http://schemas.microsoft.com/office/drawing/2014/main" id="{D87913E5-C65B-3672-C5C0-71ECFBE79867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pic>
        <p:nvPicPr>
          <p:cNvPr id="62" name="Graphic 61">
            <a:extLst>
              <a:ext uri="{FF2B5EF4-FFF2-40B4-BE49-F238E27FC236}">
                <a16:creationId xmlns:a16="http://schemas.microsoft.com/office/drawing/2014/main" id="{532DAACE-ED9E-1460-3318-C002C17D3F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59472" y="3513590"/>
            <a:ext cx="267137" cy="2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0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069A2633-608A-49D7-B457-35B4D0C67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9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9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CA8BFC-584C-4AE9-9591-3BC69E48CF20}"/>
              </a:ext>
            </a:extLst>
          </p:cNvPr>
          <p:cNvGrpSpPr/>
          <p:nvPr/>
        </p:nvGrpSpPr>
        <p:grpSpPr>
          <a:xfrm>
            <a:off x="1364082" y="1875502"/>
            <a:ext cx="4220930" cy="2224821"/>
            <a:chOff x="1364082" y="2179446"/>
            <a:chExt cx="4220930" cy="2224821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4082" y="2179446"/>
              <a:ext cx="4220930" cy="105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A Great Product Should not Come at a Great Cost. Be Smart and Take the Leap!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817" y="3409375"/>
              <a:ext cx="2650601" cy="5892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Our very attractive licensing model starts at: 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327856D-154E-4EEA-95EC-5D3009395BC6}"/>
                </a:ext>
              </a:extLst>
            </p:cNvPr>
            <p:cNvGrpSpPr/>
            <p:nvPr/>
          </p:nvGrpSpPr>
          <p:grpSpPr>
            <a:xfrm>
              <a:off x="1410003" y="4034935"/>
              <a:ext cx="3448817" cy="369332"/>
              <a:chOff x="4817675" y="2052151"/>
              <a:chExt cx="3448817" cy="369332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011602D-3D2D-4A18-AE73-102F34ECCCB9}"/>
                  </a:ext>
                </a:extLst>
              </p:cNvPr>
              <p:cNvSpPr txBox="1"/>
              <p:nvPr/>
            </p:nvSpPr>
            <p:spPr>
              <a:xfrm>
                <a:off x="4817675" y="2052151"/>
                <a:ext cx="10631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rgbClr val="F99106"/>
                    </a:solidFill>
                    <a:latin typeface="Good Times Rg" panose="020B0605020000020001" pitchFamily="34" charset="0"/>
                  </a:rPr>
                  <a:t>$50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E8FDB8-937C-4831-83C8-F653F4B07FDC}"/>
                  </a:ext>
                </a:extLst>
              </p:cNvPr>
              <p:cNvSpPr txBox="1"/>
              <p:nvPr/>
            </p:nvSpPr>
            <p:spPr>
              <a:xfrm>
                <a:off x="5676358" y="2096073"/>
                <a:ext cx="2590134" cy="2814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600" dirty="0">
                    <a:solidFill>
                      <a:srgbClr val="F99106"/>
                    </a:solidFill>
                    <a:latin typeface="Montserrat" panose="00000500000000000000" pitchFamily="2" charset="0"/>
                    <a:cs typeface="Times New Roman" panose="02020603050405020304" pitchFamily="18" charset="0"/>
                  </a:rPr>
                  <a:t>for the Essential Edition</a:t>
                </a:r>
              </a:p>
            </p:txBody>
          </p:sp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E8F0438-6904-4F8C-BC5F-A288C928903A}"/>
              </a:ext>
            </a:extLst>
          </p:cNvPr>
          <p:cNvGrpSpPr/>
          <p:nvPr/>
        </p:nvGrpSpPr>
        <p:grpSpPr>
          <a:xfrm>
            <a:off x="1455816" y="4499704"/>
            <a:ext cx="1778446" cy="481584"/>
            <a:chOff x="1036351" y="5734040"/>
            <a:chExt cx="1778446" cy="481584"/>
          </a:xfrm>
          <a:effectLst/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449382-F8C9-472F-BBE4-E5AA5F68E7D6}"/>
                </a:ext>
              </a:extLst>
            </p:cNvPr>
            <p:cNvSpPr/>
            <p:nvPr/>
          </p:nvSpPr>
          <p:spPr>
            <a:xfrm>
              <a:off x="1036351" y="5734040"/>
              <a:ext cx="1778443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6E996F-A656-4F28-B727-77C3A2D7F7D9}"/>
                </a:ext>
              </a:extLst>
            </p:cNvPr>
            <p:cNvSpPr txBox="1"/>
            <p:nvPr/>
          </p:nvSpPr>
          <p:spPr>
            <a:xfrm>
              <a:off x="1036353" y="5867110"/>
              <a:ext cx="17784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Visit</a:t>
              </a:r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 </a:t>
              </a:r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our</a:t>
              </a:r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 </a:t>
              </a:r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website</a:t>
              </a:r>
              <a:endParaRPr lang="fr-FR" sz="800" dirty="0">
                <a:solidFill>
                  <a:srgbClr val="0C1021"/>
                </a:solidFill>
                <a:latin typeface="Good Times Rg" panose="020B0605020000020001" pitchFamily="34" charset="0"/>
              </a:endParaRPr>
            </a:p>
          </p:txBody>
        </p:sp>
      </p:grp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081497A9-406F-4073-8800-7351C92A3603}"/>
              </a:ext>
            </a:extLst>
          </p:cNvPr>
          <p:cNvSpPr/>
          <p:nvPr/>
        </p:nvSpPr>
        <p:spPr>
          <a:xfrm>
            <a:off x="1364082" y="4420456"/>
            <a:ext cx="1943894" cy="6723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99EFC3-C569-743D-B456-B96D4BB7BD4E}"/>
              </a:ext>
            </a:extLst>
          </p:cNvPr>
          <p:cNvGrpSpPr/>
          <p:nvPr/>
        </p:nvGrpSpPr>
        <p:grpSpPr>
          <a:xfrm>
            <a:off x="5891055" y="1718435"/>
            <a:ext cx="5828440" cy="3408937"/>
            <a:chOff x="5891055" y="1718435"/>
            <a:chExt cx="5828440" cy="34089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9B8FE3-EEC8-4537-80A5-5AECDC6E821D}"/>
                </a:ext>
              </a:extLst>
            </p:cNvPr>
            <p:cNvSpPr/>
            <p:nvPr/>
          </p:nvSpPr>
          <p:spPr>
            <a:xfrm>
              <a:off x="5891055" y="1730627"/>
              <a:ext cx="1778445" cy="3396745"/>
            </a:xfrm>
            <a:prstGeom prst="rect">
              <a:avLst/>
            </a:prstGeom>
            <a:noFill/>
            <a:ln w="6350">
              <a:solidFill>
                <a:srgbClr val="7A7A7A"/>
              </a:solidFill>
            </a:ln>
            <a:effectLst>
              <a:outerShdw blurRad="101600" sx="101000" sy="101000" algn="ctr" rotWithShape="0">
                <a:srgbClr val="7A7A7A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8F24F7-D30B-4EB7-8781-DE30CF93E121}"/>
                </a:ext>
              </a:extLst>
            </p:cNvPr>
            <p:cNvSpPr/>
            <p:nvPr/>
          </p:nvSpPr>
          <p:spPr>
            <a:xfrm>
              <a:off x="7932399" y="1730627"/>
              <a:ext cx="1778444" cy="3396745"/>
            </a:xfrm>
            <a:prstGeom prst="rect">
              <a:avLst/>
            </a:prstGeom>
            <a:noFill/>
            <a:ln w="6350">
              <a:solidFill>
                <a:srgbClr val="F99106"/>
              </a:solidFill>
            </a:ln>
            <a:effectLst>
              <a:outerShdw blurRad="101600" sx="101000" sy="101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33015C-9A7D-4A99-9A1D-84A170FC8E50}"/>
                </a:ext>
              </a:extLst>
            </p:cNvPr>
            <p:cNvSpPr/>
            <p:nvPr/>
          </p:nvSpPr>
          <p:spPr>
            <a:xfrm>
              <a:off x="9941049" y="1718435"/>
              <a:ext cx="1778446" cy="3396745"/>
            </a:xfrm>
            <a:prstGeom prst="rect">
              <a:avLst/>
            </a:prstGeom>
            <a:noFill/>
            <a:ln w="6350">
              <a:solidFill>
                <a:srgbClr val="4040E4"/>
              </a:solidFill>
            </a:ln>
            <a:effectLst>
              <a:outerShdw blurRad="101600" sx="101000" sy="101000" algn="ctr" rotWithShape="0">
                <a:srgbClr val="1919B3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36800A72-8FB8-42B3-A8FB-B873B4D51E44}"/>
                </a:ext>
              </a:extLst>
            </p:cNvPr>
            <p:cNvSpPr txBox="1"/>
            <p:nvPr/>
          </p:nvSpPr>
          <p:spPr>
            <a:xfrm>
              <a:off x="5891055" y="3112810"/>
              <a:ext cx="1778446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fr-FR" sz="1200" spc="40" dirty="0" err="1">
                  <a:solidFill>
                    <a:srgbClr val="7A7A7A"/>
                  </a:solidFill>
                  <a:latin typeface="Good Times Rg" panose="020B0605020000020001" pitchFamily="34" charset="0"/>
                  <a:cs typeface="Times New Roman"/>
                </a:rPr>
                <a:t>Perpetual</a:t>
              </a:r>
              <a:endParaRPr lang="fr-FR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endParaRPr>
            </a:p>
            <a:p>
              <a:pPr marL="16933" algn="ctr">
                <a:spcBef>
                  <a:spcPts val="133"/>
                </a:spcBef>
              </a:pPr>
              <a:r>
                <a:rPr lang="fr-FR" sz="1200" spc="40" dirty="0" err="1">
                  <a:solidFill>
                    <a:srgbClr val="7A7A7A"/>
                  </a:solidFill>
                  <a:latin typeface="Good Times Rg" panose="020B0605020000020001" pitchFamily="34" charset="0"/>
                  <a:cs typeface="Times New Roman"/>
                </a:rPr>
                <a:t>licensing</a:t>
              </a:r>
              <a:endParaRPr lang="fr-FR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A7A9DC4-AA90-44A5-9359-38AD93AF1400}"/>
                </a:ext>
              </a:extLst>
            </p:cNvPr>
            <p:cNvGrpSpPr/>
            <p:nvPr/>
          </p:nvGrpSpPr>
          <p:grpSpPr>
            <a:xfrm>
              <a:off x="6092947" y="3808745"/>
              <a:ext cx="1177595" cy="170987"/>
              <a:chOff x="6092947" y="3374816"/>
              <a:chExt cx="1177595" cy="170987"/>
            </a:xfrm>
          </p:grpSpPr>
          <p:sp>
            <p:nvSpPr>
              <p:cNvPr id="25" name="object 19">
                <a:extLst>
                  <a:ext uri="{FF2B5EF4-FFF2-40B4-BE49-F238E27FC236}">
                    <a16:creationId xmlns:a16="http://schemas.microsoft.com/office/drawing/2014/main" id="{06A64EEF-69B3-48A1-9B19-C02324C0765F}"/>
                  </a:ext>
                </a:extLst>
              </p:cNvPr>
              <p:cNvSpPr txBox="1"/>
              <p:nvPr/>
            </p:nvSpPr>
            <p:spPr>
              <a:xfrm>
                <a:off x="6197534" y="3374816"/>
                <a:ext cx="1073008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Pay only once. 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AFBC982-6381-4E84-90A0-90A09089EE90}"/>
                  </a:ext>
                </a:extLst>
              </p:cNvPr>
              <p:cNvSpPr/>
              <p:nvPr/>
            </p:nvSpPr>
            <p:spPr>
              <a:xfrm>
                <a:off x="6092947" y="3441262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3448ED4-443D-4436-B71A-54F78A93CBCE}"/>
                </a:ext>
              </a:extLst>
            </p:cNvPr>
            <p:cNvGrpSpPr/>
            <p:nvPr/>
          </p:nvGrpSpPr>
          <p:grpSpPr>
            <a:xfrm>
              <a:off x="6092947" y="4049669"/>
              <a:ext cx="1385633" cy="454911"/>
              <a:chOff x="6092947" y="3621313"/>
              <a:chExt cx="1385633" cy="45491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7155E91-D18C-43A0-8E47-D37AC2D5F4C9}"/>
                  </a:ext>
                </a:extLst>
              </p:cNvPr>
              <p:cNvSpPr/>
              <p:nvPr/>
            </p:nvSpPr>
            <p:spPr>
              <a:xfrm>
                <a:off x="6092947" y="3752528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object 19">
                <a:extLst>
                  <a:ext uri="{FF2B5EF4-FFF2-40B4-BE49-F238E27FC236}">
                    <a16:creationId xmlns:a16="http://schemas.microsoft.com/office/drawing/2014/main" id="{BF0A237D-320E-4A50-8F09-F5AC40DE36EE}"/>
                  </a:ext>
                </a:extLst>
              </p:cNvPr>
              <p:cNvSpPr txBox="1"/>
              <p:nvPr/>
            </p:nvSpPr>
            <p:spPr>
              <a:xfrm>
                <a:off x="6197534" y="3621313"/>
                <a:ext cx="1281046" cy="454911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lnSpc>
                    <a:spcPct val="150000"/>
                  </a:lnSpc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Own the Licenses Forever!</a:t>
                </a:r>
              </a:p>
            </p:txBody>
          </p:sp>
        </p:grpSp>
        <p:sp>
          <p:nvSpPr>
            <p:cNvPr id="36" name="object 13">
              <a:extLst>
                <a:ext uri="{FF2B5EF4-FFF2-40B4-BE49-F238E27FC236}">
                  <a16:creationId xmlns:a16="http://schemas.microsoft.com/office/drawing/2014/main" id="{3A5E144B-B4A8-4F5F-A464-49AED6EFB254}"/>
                </a:ext>
              </a:extLst>
            </p:cNvPr>
            <p:cNvSpPr txBox="1"/>
            <p:nvPr/>
          </p:nvSpPr>
          <p:spPr>
            <a:xfrm>
              <a:off x="7926908" y="3112810"/>
              <a:ext cx="1778446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fr-FR" sz="1200" spc="40" dirty="0">
                  <a:solidFill>
                    <a:srgbClr val="F99106"/>
                  </a:solidFill>
                  <a:latin typeface="Good Times Rg" panose="020B0605020000020001" pitchFamily="34" charset="0"/>
                  <a:cs typeface="Times New Roman"/>
                </a:rPr>
                <a:t>Per server</a:t>
              </a:r>
            </a:p>
            <a:p>
              <a:pPr marL="16933" algn="ctr">
                <a:spcBef>
                  <a:spcPts val="133"/>
                </a:spcBef>
              </a:pPr>
              <a:r>
                <a:rPr lang="fr-FR" sz="1200" spc="40" dirty="0" err="1">
                  <a:solidFill>
                    <a:srgbClr val="F99106"/>
                  </a:solidFill>
                  <a:latin typeface="Good Times Rg" panose="020B0605020000020001" pitchFamily="34" charset="0"/>
                  <a:cs typeface="Times New Roman"/>
                </a:rPr>
                <a:t>pricing</a:t>
              </a:r>
              <a:endParaRPr lang="fr-FR" sz="1200" spc="40" dirty="0">
                <a:solidFill>
                  <a:srgbClr val="F99106"/>
                </a:solidFill>
                <a:latin typeface="Good Times Rg" panose="020B0605020000020001" pitchFamily="34" charset="0"/>
                <a:cs typeface="Times New Roman"/>
              </a:endParaRPr>
            </a:p>
          </p:txBody>
        </p:sp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15EB796-D9C1-4712-B2A1-F5F8EE5963AE}"/>
                </a:ext>
              </a:extLst>
            </p:cNvPr>
            <p:cNvSpPr txBox="1"/>
            <p:nvPr/>
          </p:nvSpPr>
          <p:spPr>
            <a:xfrm>
              <a:off x="8233386" y="3808745"/>
              <a:ext cx="1388959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Protect Unlimited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22BB14-EFE7-4981-89EB-8D11378ECD54}"/>
                </a:ext>
              </a:extLst>
            </p:cNvPr>
            <p:cNvSpPr/>
            <p:nvPr/>
          </p:nvSpPr>
          <p:spPr>
            <a:xfrm>
              <a:off x="8128800" y="3875191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6EEDAF-3664-4046-87F1-BCB594969C06}"/>
                </a:ext>
              </a:extLst>
            </p:cNvPr>
            <p:cNvSpPr/>
            <p:nvPr/>
          </p:nvSpPr>
          <p:spPr>
            <a:xfrm>
              <a:off x="8128800" y="4180884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bject 19">
              <a:extLst>
                <a:ext uri="{FF2B5EF4-FFF2-40B4-BE49-F238E27FC236}">
                  <a16:creationId xmlns:a16="http://schemas.microsoft.com/office/drawing/2014/main" id="{E1E99B11-6169-488F-B57F-070D30BB6CD9}"/>
                </a:ext>
              </a:extLst>
            </p:cNvPr>
            <p:cNvSpPr txBox="1"/>
            <p:nvPr/>
          </p:nvSpPr>
          <p:spPr>
            <a:xfrm>
              <a:off x="8233387" y="4118249"/>
              <a:ext cx="1354954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Number of Clients!</a:t>
              </a:r>
            </a:p>
          </p:txBody>
        </p:sp>
        <p:sp>
          <p:nvSpPr>
            <p:cNvPr id="48" name="object 13">
              <a:extLst>
                <a:ext uri="{FF2B5EF4-FFF2-40B4-BE49-F238E27FC236}">
                  <a16:creationId xmlns:a16="http://schemas.microsoft.com/office/drawing/2014/main" id="{A105594A-D868-47B6-8F74-5C64A43D3E1A}"/>
                </a:ext>
              </a:extLst>
            </p:cNvPr>
            <p:cNvSpPr txBox="1"/>
            <p:nvPr/>
          </p:nvSpPr>
          <p:spPr>
            <a:xfrm>
              <a:off x="9938696" y="3112810"/>
              <a:ext cx="1778446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fr-FR" sz="1200" spc="40" dirty="0">
                  <a:solidFill>
                    <a:srgbClr val="4040E4"/>
                  </a:solidFill>
                  <a:latin typeface="Good Times Rg" panose="020B0605020000020001" pitchFamily="34" charset="0"/>
                  <a:cs typeface="Times New Roman"/>
                </a:rPr>
                <a:t>FREE TRIAL DOWNLOAD</a:t>
              </a:r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23C67057-CECE-46DA-9F77-176C81AC1580}"/>
                </a:ext>
              </a:extLst>
            </p:cNvPr>
            <p:cNvGrpSpPr/>
            <p:nvPr/>
          </p:nvGrpSpPr>
          <p:grpSpPr>
            <a:xfrm>
              <a:off x="10140588" y="3808745"/>
              <a:ext cx="1177595" cy="170987"/>
              <a:chOff x="6092947" y="3374816"/>
              <a:chExt cx="1177595" cy="170987"/>
            </a:xfrm>
          </p:grpSpPr>
          <p:sp>
            <p:nvSpPr>
              <p:cNvPr id="50" name="object 19">
                <a:extLst>
                  <a:ext uri="{FF2B5EF4-FFF2-40B4-BE49-F238E27FC236}">
                    <a16:creationId xmlns:a16="http://schemas.microsoft.com/office/drawing/2014/main" id="{BA05CEDF-E3CA-4D82-AA7D-CCD4D04E8E91}"/>
                  </a:ext>
                </a:extLst>
              </p:cNvPr>
              <p:cNvSpPr txBox="1"/>
              <p:nvPr/>
            </p:nvSpPr>
            <p:spPr>
              <a:xfrm>
                <a:off x="6197534" y="3374816"/>
                <a:ext cx="1073008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15 days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BA7D011-07DE-4F4B-A540-5D6AD3E8BC55}"/>
                  </a:ext>
                </a:extLst>
              </p:cNvPr>
              <p:cNvSpPr/>
              <p:nvPr/>
            </p:nvSpPr>
            <p:spPr>
              <a:xfrm>
                <a:off x="6092947" y="3441262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135AEBA0-A260-422A-93AB-625049108756}"/>
                </a:ext>
              </a:extLst>
            </p:cNvPr>
            <p:cNvGrpSpPr/>
            <p:nvPr/>
          </p:nvGrpSpPr>
          <p:grpSpPr>
            <a:xfrm>
              <a:off x="10140588" y="4141109"/>
              <a:ext cx="1177595" cy="170987"/>
              <a:chOff x="6092947" y="4147713"/>
              <a:chExt cx="1177595" cy="170987"/>
            </a:xfrm>
          </p:grpSpPr>
          <p:sp>
            <p:nvSpPr>
              <p:cNvPr id="56" name="object 19">
                <a:extLst>
                  <a:ext uri="{FF2B5EF4-FFF2-40B4-BE49-F238E27FC236}">
                    <a16:creationId xmlns:a16="http://schemas.microsoft.com/office/drawing/2014/main" id="{4A59E00B-4DFA-4764-9FC4-F76634CCA952}"/>
                  </a:ext>
                </a:extLst>
              </p:cNvPr>
              <p:cNvSpPr txBox="1"/>
              <p:nvPr/>
            </p:nvSpPr>
            <p:spPr>
              <a:xfrm>
                <a:off x="6197534" y="4147713"/>
                <a:ext cx="1073008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Test it today!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F7363A4-6E34-4E8A-946A-ECA5BC82E5B5}"/>
                  </a:ext>
                </a:extLst>
              </p:cNvPr>
              <p:cNvSpPr/>
              <p:nvPr/>
            </p:nvSpPr>
            <p:spPr>
              <a:xfrm>
                <a:off x="6092947" y="4214159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A882E7EB-7CB6-416C-B1C0-792E38EE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42578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F238E9CF-C2AC-4671-A368-3980D074F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78431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  <p:pic>
          <p:nvPicPr>
            <p:cNvPr id="61" name="Graphique 60">
              <a:extLst>
                <a:ext uri="{FF2B5EF4-FFF2-40B4-BE49-F238E27FC236}">
                  <a16:creationId xmlns:a16="http://schemas.microsoft.com/office/drawing/2014/main" id="{A4D81A98-0D31-4A18-A510-D030F81DA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90219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24394560"/>
      </p:ext>
    </p:extLst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0DC8E47-B1A7-41C9-A44B-BB201AB4A118}"/>
              </a:ext>
            </a:extLst>
          </p:cNvPr>
          <p:cNvSpPr/>
          <p:nvPr/>
        </p:nvSpPr>
        <p:spPr>
          <a:xfrm>
            <a:off x="-2248157" y="2004726"/>
            <a:ext cx="4220394" cy="3346730"/>
          </a:xfrm>
          <a:prstGeom prst="rect">
            <a:avLst/>
          </a:prstGeom>
          <a:solidFill>
            <a:srgbClr val="F99106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B168B2-DA38-4FB5-956A-2DD226A3FEE4}"/>
              </a:ext>
            </a:extLst>
          </p:cNvPr>
          <p:cNvSpPr/>
          <p:nvPr/>
        </p:nvSpPr>
        <p:spPr>
          <a:xfrm>
            <a:off x="6544981" y="5184635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4FA469-AD17-4A00-B3B4-808F59AE96EE}"/>
              </a:ext>
            </a:extLst>
          </p:cNvPr>
          <p:cNvSpPr/>
          <p:nvPr/>
        </p:nvSpPr>
        <p:spPr>
          <a:xfrm>
            <a:off x="4648687" y="-1756775"/>
            <a:ext cx="4220394" cy="3346730"/>
          </a:xfrm>
          <a:prstGeom prst="rect">
            <a:avLst/>
          </a:prstGeom>
          <a:solidFill>
            <a:srgbClr val="7A7A7A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2B3FD5-1F28-0033-6ABC-770D7CFC7B15}"/>
              </a:ext>
            </a:extLst>
          </p:cNvPr>
          <p:cNvGrpSpPr/>
          <p:nvPr/>
        </p:nvGrpSpPr>
        <p:grpSpPr>
          <a:xfrm>
            <a:off x="2997782" y="3101416"/>
            <a:ext cx="6196435" cy="650033"/>
            <a:chOff x="1041820" y="2084864"/>
            <a:chExt cx="2187260" cy="2294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7B1EA0-5493-C9AF-A293-C68E2828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AF99E3-C71E-6ED5-A1B5-A25997B8A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486660"/>
      </p:ext>
    </p:extLst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  <a:endParaRPr dirty="0" lang="en-US" sz="1000">
              <a:solidFill>
                <a:schemeClr val="bg1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AA69EED-79F0-4617-9084-9ADA3E46D6B7}"/>
              </a:ext>
            </a:extLst>
          </p:cNvPr>
          <p:cNvSpPr/>
          <p:nvPr/>
        </p:nvSpPr>
        <p:spPr>
          <a:xfrm>
            <a:off x="3541866" y="2255551"/>
            <a:ext cx="2369454" cy="2369454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8F9BE7-46B3-419E-BCFC-B8F9F9A3C665}"/>
              </a:ext>
            </a:extLst>
          </p:cNvPr>
          <p:cNvSpPr/>
          <p:nvPr/>
        </p:nvSpPr>
        <p:spPr>
          <a:xfrm flipH="1">
            <a:off x="984151" y="859627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E46AC41-44F9-4139-ABFF-94EFC4C372F3}"/>
              </a:ext>
            </a:extLst>
          </p:cNvPr>
          <p:cNvSpPr txBox="1"/>
          <p:nvPr/>
        </p:nvSpPr>
        <p:spPr>
          <a:xfrm>
            <a:off x="3943814" y="3602500"/>
            <a:ext cx="1533567" cy="26250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dirty="0" lang="en-US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USER FRIENDLY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6C917C-B071-4AF3-96C6-52CC0C9EA7D3}"/>
              </a:ext>
            </a:extLst>
          </p:cNvPr>
          <p:cNvSpPr/>
          <p:nvPr/>
        </p:nvSpPr>
        <p:spPr>
          <a:xfrm>
            <a:off x="3943814" y="2673495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algn="ctr" blurRad="101600" rotWithShape="0" sx="101000" sy="10100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C960011E-43CA-4238-A3CC-77BAEAA7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1229" y="2880424"/>
            <a:ext cx="620456" cy="620456"/>
          </a:xfrm>
          <a:prstGeom prst="rect">
            <a:avLst/>
          </a:prstGeom>
          <a:effectLst>
            <a:outerShdw algn="ctr" blurRad="139700" rotWithShape="0" sx="102000" sy="102000">
              <a:schemeClr val="bg1">
                <a:alpha val="40000"/>
              </a:schemeClr>
            </a:outerShdw>
          </a:effectLst>
        </p:spPr>
      </p:pic>
      <p:sp>
        <p:nvSpPr>
          <p:cNvPr id="27" name="ZoneTexte 9">
            <a:extLst>
              <a:ext uri="{FF2B5EF4-FFF2-40B4-BE49-F238E27FC236}">
                <a16:creationId xmlns:a16="http://schemas.microsoft.com/office/drawing/2014/main" id="{7A00DBFB-64F7-4B5F-99B9-08C9BDB5F04C}"/>
              </a:ext>
            </a:extLst>
          </p:cNvPr>
          <p:cNvSpPr txBox="1"/>
          <p:nvPr/>
        </p:nvSpPr>
        <p:spPr>
          <a:xfrm>
            <a:off x="6376153" y="2559914"/>
            <a:ext cx="5216873" cy="126727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Protect your Remote Connections and Keep </a:t>
            </a:r>
          </a:p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your Servers Secure</a:t>
            </a:r>
            <a:endParaRPr dirty="0" lang="fr-FR">
              <a:solidFill>
                <a:schemeClr val="bg1"/>
              </a:solidFill>
              <a:latin charset="0" panose="020B0605020000020001" pitchFamily="34" typeface="Good Times Rg"/>
            </a:endParaRPr>
          </a:p>
        </p:txBody>
      </p:sp>
      <p:sp>
        <p:nvSpPr>
          <p:cNvPr id="34" name="ZoneTexte 17">
            <a:extLst>
              <a:ext uri="{FF2B5EF4-FFF2-40B4-BE49-F238E27FC236}">
                <a16:creationId xmlns:a16="http://schemas.microsoft.com/office/drawing/2014/main" id="{E683A0A8-DBB5-4E62-94F5-5959273EB9B7}"/>
              </a:ext>
            </a:extLst>
          </p:cNvPr>
          <p:cNvSpPr txBox="1"/>
          <p:nvPr/>
        </p:nvSpPr>
        <p:spPr>
          <a:xfrm>
            <a:off x="6463625" y="4026983"/>
            <a:ext cx="5382936" cy="738664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Don’t Spend Time and Money Using </a:t>
            </a:r>
            <a:b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</a:b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different technologies. </a:t>
            </a:r>
          </a:p>
          <a:p>
            <a:r>
              <a:rPr dirty="0" lang="en-US" sz="1600">
                <a:solidFill>
                  <a:srgbClr val="F99106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Advanced Security has it all in one Tool !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0041CF-CCDD-B7A2-2B02-583A1DFF997D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DEA479-5886-C1E1-70D2-4034126CF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BF88DF6-A6D3-95FF-A300-A9D2477DD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id="61" name="Graphique 13">
            <a:extLst>
              <a:ext uri="{FF2B5EF4-FFF2-40B4-BE49-F238E27FC236}">
                <a16:creationId xmlns:a16="http://schemas.microsoft.com/office/drawing/2014/main" id="{87E3A907-D9B4-D2E5-3463-0E82C4617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6929" y="1522262"/>
            <a:ext cx="603898" cy="603896"/>
          </a:xfrm>
          <a:prstGeom prst="rect">
            <a:avLst/>
          </a:prstGeom>
          <a:effectLst>
            <a:outerShdw algn="ctr" blurRad="139700" rotWithShape="0" sx="102000" sy="102000">
              <a:schemeClr val="bg1">
                <a:alpha val="40000"/>
              </a:schemeClr>
            </a:outerShdw>
          </a:effectLst>
        </p:spPr>
      </p:pic>
      <p:sp>
        <p:nvSpPr>
          <p:cNvPr id="62" name="ZoneTexte 34">
            <a:extLst>
              <a:ext uri="{FF2B5EF4-FFF2-40B4-BE49-F238E27FC236}">
                <a16:creationId xmlns:a16="http://schemas.microsoft.com/office/drawing/2014/main" id="{5009AD65-2B31-0C11-B590-1BDAFA5F0E3C}"/>
              </a:ext>
            </a:extLst>
          </p:cNvPr>
          <p:cNvSpPr txBox="1"/>
          <p:nvPr/>
        </p:nvSpPr>
        <p:spPr>
          <a:xfrm>
            <a:off x="1402095" y="2206576"/>
            <a:ext cx="1533567" cy="26250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dirty="0" lang="en-US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SECURE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35FBABE-EC15-F01D-5999-282D92C03DFC}"/>
              </a:ext>
            </a:extLst>
          </p:cNvPr>
          <p:cNvSpPr/>
          <p:nvPr/>
        </p:nvSpPr>
        <p:spPr>
          <a:xfrm>
            <a:off x="1402095" y="1277571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algn="ctr" blurRad="101600" rotWithShape="0" sx="101000" sy="10100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3EC7198-6EAB-09FE-5EED-EAADD9D24A0F}"/>
              </a:ext>
            </a:extLst>
          </p:cNvPr>
          <p:cNvSpPr/>
          <p:nvPr/>
        </p:nvSpPr>
        <p:spPr>
          <a:xfrm flipH="1">
            <a:off x="984151" y="3636080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grpSp>
        <p:nvGrpSpPr>
          <p:cNvPr id="65" name="Groupe 37">
            <a:extLst>
              <a:ext uri="{FF2B5EF4-FFF2-40B4-BE49-F238E27FC236}">
                <a16:creationId xmlns:a16="http://schemas.microsoft.com/office/drawing/2014/main" id="{B766D6A6-A3CC-1432-0AA7-A49714C929BC}"/>
              </a:ext>
            </a:extLst>
          </p:cNvPr>
          <p:cNvGrpSpPr/>
          <p:nvPr/>
        </p:nvGrpSpPr>
        <p:grpSpPr>
          <a:xfrm>
            <a:off x="1402095" y="4069447"/>
            <a:ext cx="1533567" cy="1533566"/>
            <a:chOff x="1394512" y="1287780"/>
            <a:chExt cx="1533567" cy="1533566"/>
          </a:xfrm>
        </p:grpSpPr>
        <p:sp>
          <p:nvSpPr>
            <p:cNvPr id="66" name="ZoneTexte 40">
              <a:extLst>
                <a:ext uri="{FF2B5EF4-FFF2-40B4-BE49-F238E27FC236}">
                  <a16:creationId xmlns:a16="http://schemas.microsoft.com/office/drawing/2014/main" id="{4DBBDBC1-28AA-9E08-2CD6-3C06015CBEB0}"/>
                </a:ext>
              </a:extLst>
            </p:cNvPr>
            <p:cNvSpPr txBox="1"/>
            <p:nvPr/>
          </p:nvSpPr>
          <p:spPr>
            <a:xfrm>
              <a:off x="1394512" y="2216785"/>
              <a:ext cx="1533567" cy="262508"/>
            </a:xfrm>
            <a:prstGeom prst="rect">
              <a:avLst/>
            </a:prstGeom>
            <a:noFill/>
          </p:spPr>
          <p:txBody>
            <a:bodyPr bIns="0" lIns="0" rIns="0" tIns="0"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dirty="0" lang="en-US" sz="1000">
                  <a:solidFill>
                    <a:schemeClr val="bg1"/>
                  </a:solidFill>
                  <a:latin charset="0" panose="00000800000000000000" pitchFamily="2" typeface="Montserrat Bold"/>
                  <a:cs charset="0" panose="02020603050405020304" pitchFamily="18" typeface="Times New Roman"/>
                </a:rPr>
                <a:t>ECONOMIC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52ADDD4-F4BB-4ED9-4720-DF3C922D520E}"/>
                </a:ext>
              </a:extLst>
            </p:cNvPr>
            <p:cNvSpPr/>
            <p:nvPr/>
          </p:nvSpPr>
          <p:spPr>
            <a:xfrm>
              <a:off x="1394512" y="1287780"/>
              <a:ext cx="1533566" cy="153356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ffectLst>
              <a:outerShdw algn="ctr" blurRad="101600" rotWithShape="0" sx="101000" sy="10100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pic>
        <p:nvPicPr>
          <p:cNvPr id="68" name="Graphique 49">
            <a:extLst>
              <a:ext uri="{FF2B5EF4-FFF2-40B4-BE49-F238E27FC236}">
                <a16:creationId xmlns:a16="http://schemas.microsoft.com/office/drawing/2014/main" id="{BFF01DCB-9095-6A49-D31F-909ADC4DFC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66928" y="4314138"/>
            <a:ext cx="603899" cy="605080"/>
          </a:xfrm>
          <a:prstGeom prst="rect">
            <a:avLst/>
          </a:prstGeom>
          <a:effectLst>
            <a:outerShdw algn="ctr" blurRad="139700" rotWithShape="0" sx="102000" sy="10200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746646"/>
      </p:ext>
    </p:extLst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690C0923-5016-F07E-FECB-69D985865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"/>
          <a:stretch/>
        </p:blipFill>
        <p:spPr>
          <a:xfrm>
            <a:off x="3383435" y="0"/>
            <a:ext cx="8808566" cy="6877623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369257F-FF8B-4346-A91A-8B09AAA65018}"/>
              </a:ext>
            </a:extLst>
          </p:cNvPr>
          <p:cNvSpPr/>
          <p:nvPr/>
        </p:nvSpPr>
        <p:spPr>
          <a:xfrm>
            <a:off x="6871298" y="4639934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8880E3-8FF3-4688-9222-6893E330021D}"/>
              </a:ext>
            </a:extLst>
          </p:cNvPr>
          <p:cNvSpPr/>
          <p:nvPr/>
        </p:nvSpPr>
        <p:spPr>
          <a:xfrm>
            <a:off x="11577116" y="2167115"/>
            <a:ext cx="2108648" cy="227781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1368002" y="1570100"/>
            <a:ext cx="5216873" cy="85690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A Unique Tool for Remote Access Security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C0B003-555F-49D4-9F81-232B6AAC5420}"/>
              </a:ext>
            </a:extLst>
          </p:cNvPr>
          <p:cNvSpPr txBox="1"/>
          <p:nvPr/>
        </p:nvSpPr>
        <p:spPr>
          <a:xfrm>
            <a:off x="1455474" y="3096087"/>
            <a:ext cx="6814766" cy="589264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Total protection for Remote Access </a:t>
            </a:r>
            <a:b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</a:b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infrastructures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  <a:endParaRPr dirty="0" lang="en-US" sz="1000">
              <a:solidFill>
                <a:schemeClr val="bg1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492C4C95-74C6-4420-84CC-607956A239AB}"/>
              </a:ext>
            </a:extLst>
          </p:cNvPr>
          <p:cNvSpPr txBox="1"/>
          <p:nvPr/>
        </p:nvSpPr>
        <p:spPr>
          <a:xfrm>
            <a:off x="1651309" y="4075676"/>
            <a:ext cx="3548817" cy="1146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Access Restriction based on Time, </a:t>
            </a:r>
          </a:p>
          <a:p>
            <a:pPr fontAlgn="base"/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Location and Device</a:t>
            </a:r>
          </a:p>
          <a:p>
            <a:pPr fontAlgn="base">
              <a:lnSpc>
                <a:spcPct val="200000"/>
              </a:lnSpc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Protections Against Bots and Malware</a:t>
            </a:r>
          </a:p>
          <a:p>
            <a:pPr fontAlgn="base">
              <a:lnSpc>
                <a:spcPct val="200000"/>
              </a:lnSpc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Set Windows Security Policies in One Click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F0E10A-ECBD-9A88-049E-C41BAC768BB8}"/>
              </a:ext>
            </a:extLst>
          </p:cNvPr>
          <p:cNvGrpSpPr/>
          <p:nvPr/>
        </p:nvGrpSpPr>
        <p:grpSpPr>
          <a:xfrm>
            <a:off x="1455474" y="4151697"/>
            <a:ext cx="141678" cy="141678"/>
            <a:chOff x="1455474" y="4111057"/>
            <a:chExt cx="141678" cy="1416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B2570A-B334-4081-AD2B-A3A8ADA94BBC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7AFA5F49-7C17-476D-A3C3-A863E5EBB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540963-1D90-8EA5-40D7-3366E9343B5D}"/>
              </a:ext>
            </a:extLst>
          </p:cNvPr>
          <p:cNvGrpSpPr/>
          <p:nvPr/>
        </p:nvGrpSpPr>
        <p:grpSpPr>
          <a:xfrm>
            <a:off x="1455474" y="4639934"/>
            <a:ext cx="141678" cy="141678"/>
            <a:chOff x="1455474" y="4474912"/>
            <a:chExt cx="141678" cy="14167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6CDC275-2AFA-4045-A309-EF7988C2991C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F1732195-408C-475A-B7FE-136ADF39E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79005B8-C0C2-3CBD-8C6C-0A7AF8BA0B51}"/>
              </a:ext>
            </a:extLst>
          </p:cNvPr>
          <p:cNvGrpSpPr/>
          <p:nvPr/>
        </p:nvGrpSpPr>
        <p:grpSpPr>
          <a:xfrm>
            <a:off x="1455474" y="5009178"/>
            <a:ext cx="141678" cy="141678"/>
            <a:chOff x="1455474" y="4838767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691D1A-7504-4628-A321-3C05B6F6BB12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9BD76C01-965E-489E-A8DE-37CA7485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457FFE-5ABE-3A60-8450-E31D1AA25CF8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C5C5842-F859-7E97-9F7C-70CFAC694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44633EE-6014-17F7-5B2B-906D9917D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116AC7E-F10E-453E-A6E2-220ACF0AC89B}"/>
              </a:ext>
            </a:extLst>
          </p:cNvPr>
          <p:cNvSpPr/>
          <p:nvPr/>
        </p:nvSpPr>
        <p:spPr>
          <a:xfrm>
            <a:off x="5432291" y="-880420"/>
            <a:ext cx="2191753" cy="2148812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998708"/>
      </p:ext>
    </p:extLst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fmla="*/ 0 w 7124700" name="connsiteX0"/>
              <a:gd fmla="*/ 3606800 h 4013200" name="connsiteY0"/>
              <a:gd fmla="*/ 7099300 w 7124700" name="connsiteX1"/>
              <a:gd fmla="*/ 0 h 4013200" name="connsiteY1"/>
              <a:gd fmla="*/ 7124700 w 7124700" name="connsiteX2"/>
              <a:gd fmla="*/ 4013200 h 4013200" name="connsiteY2"/>
              <a:gd fmla="*/ 0 w 7124700" name="connsiteX3"/>
              <a:gd fmla="*/ 3606800 h 4013200" name="connsiteY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4013200" w="71247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564998"/>
            <a:ext cx="4091667" cy="86312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At Home or At the Office, Keep Your Data Safe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4</a:t>
            </a:r>
            <a:endParaRPr dirty="0" lang="en-US" sz="1000">
              <a:solidFill>
                <a:srgbClr val="F99106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  <a:endParaRPr dirty="0" lang="en-US" sz="1000">
              <a:solidFill>
                <a:schemeClr val="bg1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3366065"/>
            <a:ext cx="3061781" cy="232542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 lang="fr-FR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WORKING HOURS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752620"/>
            <a:ext cx="3154107" cy="829693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Set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Working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Hours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per User/Group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Automatically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close sessions and block logins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outside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of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working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hours</a:t>
            </a:r>
            <a:endParaRPr dirty="0" lang="fr-FR" spc="33" sz="1200">
              <a:solidFill>
                <a:schemeClr val="bg1"/>
              </a:solidFill>
              <a:latin charset="0" panose="00000600000000000000" pitchFamily="2" typeface="Montserrat Medium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88785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41991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CB899D-E0C4-0A8B-5657-A3922F389C21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A5BF34-373B-CEB1-6CA5-AA763A0A7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C90498-A167-F5FD-2B56-96008A89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25" name="ZoneTexte 36">
            <a:extLst>
              <a:ext uri="{FF2B5EF4-FFF2-40B4-BE49-F238E27FC236}">
                <a16:creationId xmlns:a16="http://schemas.microsoft.com/office/drawing/2014/main" id="{EDC5C186-8169-BE06-E5A6-46D00D0F3529}"/>
              </a:ext>
            </a:extLst>
          </p:cNvPr>
          <p:cNvSpPr txBox="1"/>
          <p:nvPr/>
        </p:nvSpPr>
        <p:spPr>
          <a:xfrm>
            <a:off x="2101612" y="2529913"/>
            <a:ext cx="4222988" cy="586699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Get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All the ESSENTIAL Protections </a:t>
            </a:r>
            <a:b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</a:b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for </a:t>
            </a: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Your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</a:t>
            </a: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Remote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Server!</a:t>
            </a:r>
          </a:p>
        </p:txBody>
      </p:sp>
      <p:pic>
        <p:nvPicPr>
          <p:cNvPr descr="A computer with a blank screen&#10;&#10;Description automatically generated with low confidence" id="27" name="Picture 26">
            <a:extLst>
              <a:ext uri="{FF2B5EF4-FFF2-40B4-BE49-F238E27FC236}">
                <a16:creationId xmlns:a16="http://schemas.microsoft.com/office/drawing/2014/main" id="{62DF5B23-EBA6-3BA4-1400-4EF1D602A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52" y="481716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86254"/>
      </p:ext>
    </p:extLst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fmla="*/ 0 w 7124700" name="connsiteX0"/>
              <a:gd fmla="*/ 3606800 h 4013200" name="connsiteY0"/>
              <a:gd fmla="*/ 7099300 w 7124700" name="connsiteX1"/>
              <a:gd fmla="*/ 0 h 4013200" name="connsiteY1"/>
              <a:gd fmla="*/ 7124700 w 7124700" name="connsiteX2"/>
              <a:gd fmla="*/ 4013200 h 4013200" name="connsiteY2"/>
              <a:gd fmla="*/ 0 w 7124700" name="connsiteX3"/>
              <a:gd fmla="*/ 3606800 h 4013200" name="connsiteY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4013200" w="71247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564998"/>
            <a:ext cx="4091667" cy="86312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At Home or At the Office, Keep Your Data Safe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4</a:t>
            </a:r>
            <a:endParaRPr dirty="0" lang="en-US" sz="1000">
              <a:solidFill>
                <a:srgbClr val="F99106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  <a:endParaRPr dirty="0" lang="en-US" sz="1000">
              <a:solidFill>
                <a:schemeClr val="bg1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3366065"/>
            <a:ext cx="3061781" cy="232542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 lang="fr-FR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HOMELAND PROTECTION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752620"/>
            <a:ext cx="3154107" cy="552694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Allow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Connections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Based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on Location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Block Connections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from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Elsewhere</a:t>
            </a:r>
            <a:endParaRPr dirty="0" lang="fr-FR" spc="33" sz="1200">
              <a:solidFill>
                <a:schemeClr val="bg1"/>
              </a:solidFill>
              <a:latin charset="0" panose="00000600000000000000" pitchFamily="2" typeface="Montserrat Medium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88785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41991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CB899D-E0C4-0A8B-5657-A3922F389C21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A5BF34-373B-CEB1-6CA5-AA763A0A7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C90498-A167-F5FD-2B56-96008A89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25" name="ZoneTexte 36">
            <a:extLst>
              <a:ext uri="{FF2B5EF4-FFF2-40B4-BE49-F238E27FC236}">
                <a16:creationId xmlns:a16="http://schemas.microsoft.com/office/drawing/2014/main" id="{EDC5C186-8169-BE06-E5A6-46D00D0F3529}"/>
              </a:ext>
            </a:extLst>
          </p:cNvPr>
          <p:cNvSpPr txBox="1"/>
          <p:nvPr/>
        </p:nvSpPr>
        <p:spPr>
          <a:xfrm>
            <a:off x="2101612" y="2529913"/>
            <a:ext cx="4222988" cy="586699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Get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All the ESSENTIAL Protections </a:t>
            </a:r>
            <a:b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</a:b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for </a:t>
            </a: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Your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</a:t>
            </a: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Remote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Server!</a:t>
            </a:r>
          </a:p>
        </p:txBody>
      </p:sp>
      <p:pic>
        <p:nvPicPr>
          <p:cNvPr descr="A computer with a blank screen&#10;&#10;Description automatically generated with low confidence" id="24" name="Picture 23">
            <a:extLst>
              <a:ext uri="{FF2B5EF4-FFF2-40B4-BE49-F238E27FC236}">
                <a16:creationId xmlns:a16="http://schemas.microsoft.com/office/drawing/2014/main" id="{B9AE8C7D-38D6-3C2C-012C-2C64CACF1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51" y="481716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24103"/>
      </p:ext>
    </p:extLst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fmla="*/ 0 w 7124700" name="connsiteX0"/>
              <a:gd fmla="*/ 3606800 h 4013200" name="connsiteY0"/>
              <a:gd fmla="*/ 7099300 w 7124700" name="connsiteX1"/>
              <a:gd fmla="*/ 0 h 4013200" name="connsiteY1"/>
              <a:gd fmla="*/ 7124700 w 7124700" name="connsiteX2"/>
              <a:gd fmla="*/ 4013200 h 4013200" name="connsiteY2"/>
              <a:gd fmla="*/ 0 w 7124700" name="connsiteX3"/>
              <a:gd fmla="*/ 3606800 h 4013200" name="connsiteY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4013200" w="71247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564998"/>
            <a:ext cx="4091667" cy="86312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At Home or At the Office, Keep Your Data Safe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4</a:t>
            </a:r>
            <a:endParaRPr dirty="0" lang="en-US" sz="1000">
              <a:solidFill>
                <a:srgbClr val="F99106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  <a:endParaRPr dirty="0" lang="en-US" sz="1000">
              <a:solidFill>
                <a:schemeClr val="bg1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3366065"/>
            <a:ext cx="3061781" cy="232542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 lang="fr-FR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BRUTE-FORCE DEFENDER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752620"/>
            <a:ext cx="3303458" cy="552694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Detect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Failed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Connection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Attempts</a:t>
            </a:r>
            <a:endParaRPr dirty="0" lang="fr-FR" spc="33" sz="1200">
              <a:solidFill>
                <a:schemeClr val="bg1"/>
              </a:solidFill>
              <a:latin charset="0" panose="00000600000000000000" pitchFamily="2" typeface="Montserrat Medium"/>
              <a:cs typeface="Times New Roman"/>
            </a:endParaRP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Block IP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Addresses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after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failed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attempts</a:t>
            </a:r>
            <a:endParaRPr dirty="0" lang="fr-FR" spc="33" sz="1200">
              <a:solidFill>
                <a:schemeClr val="bg1"/>
              </a:solidFill>
              <a:latin charset="0" panose="00000600000000000000" pitchFamily="2" typeface="Montserrat Medium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88785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41991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CB899D-E0C4-0A8B-5657-A3922F389C21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A5BF34-373B-CEB1-6CA5-AA763A0A7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C90498-A167-F5FD-2B56-96008A89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25" name="ZoneTexte 36">
            <a:extLst>
              <a:ext uri="{FF2B5EF4-FFF2-40B4-BE49-F238E27FC236}">
                <a16:creationId xmlns:a16="http://schemas.microsoft.com/office/drawing/2014/main" id="{EDC5C186-8169-BE06-E5A6-46D00D0F3529}"/>
              </a:ext>
            </a:extLst>
          </p:cNvPr>
          <p:cNvSpPr txBox="1"/>
          <p:nvPr/>
        </p:nvSpPr>
        <p:spPr>
          <a:xfrm>
            <a:off x="2101612" y="2529913"/>
            <a:ext cx="4222988" cy="586699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Get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All the ESSENTIAL Protections </a:t>
            </a:r>
            <a:b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</a:b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for </a:t>
            </a: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Your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</a:t>
            </a: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Remote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Server!</a:t>
            </a:r>
          </a:p>
        </p:txBody>
      </p:sp>
      <p:pic>
        <p:nvPicPr>
          <p:cNvPr descr="A picture containing text, electronics, computer&#10;&#10;Description automatically generated" id="26" name="Picture 25">
            <a:extLst>
              <a:ext uri="{FF2B5EF4-FFF2-40B4-BE49-F238E27FC236}">
                <a16:creationId xmlns:a16="http://schemas.microsoft.com/office/drawing/2014/main" id="{9F5B80E6-B098-7A9B-B54D-7A0243A81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50" y="481716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08285"/>
      </p:ext>
    </p:extLst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dirty="0" lang="fr-FR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fmla="*/ 0 w 7124700" name="connsiteX0"/>
              <a:gd fmla="*/ 3606800 h 4013200" name="connsiteY0"/>
              <a:gd fmla="*/ 7099300 w 7124700" name="connsiteX1"/>
              <a:gd fmla="*/ 0 h 4013200" name="connsiteY1"/>
              <a:gd fmla="*/ 7124700 w 7124700" name="connsiteX2"/>
              <a:gd fmla="*/ 4013200 h 4013200" name="connsiteY2"/>
              <a:gd fmla="*/ 0 w 7124700" name="connsiteX3"/>
              <a:gd fmla="*/ 3606800 h 4013200" name="connsiteY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4013200" w="71247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descr="Calendar&#10;&#10;Description automatically generated with low confidence" id="23" name="Picture 22">
            <a:extLst>
              <a:ext uri="{FF2B5EF4-FFF2-40B4-BE49-F238E27FC236}">
                <a16:creationId xmlns:a16="http://schemas.microsoft.com/office/drawing/2014/main" id="{0CD4177C-AAB0-B801-0E0D-653DD7F61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1" y="865711"/>
            <a:ext cx="9975273" cy="6858000"/>
          </a:xfrm>
          <a:prstGeom prst="rect">
            <a:avLst/>
          </a:prstGeom>
        </p:spPr>
      </p:pic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126727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Reduce your Attack Surface and Increase your Peace of Mind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1" y="3815025"/>
            <a:ext cx="2961239" cy="460810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 lang="fr-FR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CLICK SECURE DESKTOP</a:t>
            </a:r>
          </a:p>
          <a:p>
            <a:pPr marL="16933">
              <a:spcBef>
                <a:spcPts val="133"/>
              </a:spcBef>
            </a:pPr>
            <a:endParaRPr dirty="0" lang="fr-FR" spc="40" sz="1400">
              <a:solidFill>
                <a:srgbClr val="FC9204"/>
              </a:solidFill>
              <a:latin charset="0" panose="020B0605020000020001" pitchFamily="34" typeface="Good Times Rg"/>
              <a:cs typeface="Times New Roman"/>
            </a:endParaRP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4149248"/>
            <a:ext cx="3244657" cy="552694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Set RDS Group Policy in One Click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Choose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from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3 Standard Security Levels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42844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5957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526759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880783"/>
            <a:ext cx="4222988" cy="586699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Apply The ULTIMATE Security Rules </a:t>
            </a:r>
            <a:b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</a:b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to Protect Your Remote Environment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EBFBEC-D1EC-9496-BEAA-BA9C2A2AC8ED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F2A6F1D-531B-083D-F563-54259F75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F87AAE-B6E4-E9F9-A812-1E5624CEE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31" name="ZoneTexte 27">
            <a:extLst>
              <a:ext uri="{FF2B5EF4-FFF2-40B4-BE49-F238E27FC236}">
                <a16:creationId xmlns:a16="http://schemas.microsoft.com/office/drawing/2014/main" id="{6783FE16-EB97-7011-1164-C7CEFEEEB1C6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5</a:t>
            </a:r>
            <a:endParaRPr dirty="0" lang="en-US" sz="1000">
              <a:solidFill>
                <a:srgbClr val="F99106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sp>
        <p:nvSpPr>
          <p:cNvPr id="32" name="ZoneTexte 28">
            <a:extLst>
              <a:ext uri="{FF2B5EF4-FFF2-40B4-BE49-F238E27FC236}">
                <a16:creationId xmlns:a16="http://schemas.microsoft.com/office/drawing/2014/main" id="{55B70475-5680-734B-369E-530CBCAAC76D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  <a:endParaRPr dirty="0" lang="en-US" sz="1000">
              <a:solidFill>
                <a:schemeClr val="bg1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cxnSp>
        <p:nvCxnSpPr>
          <p:cNvPr id="33" name="Connecteur droit 7">
            <a:extLst>
              <a:ext uri="{FF2B5EF4-FFF2-40B4-BE49-F238E27FC236}">
                <a16:creationId xmlns:a16="http://schemas.microsoft.com/office/drawing/2014/main" id="{74971E52-5E38-B7B5-92C0-D6C43B9D4D99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29">
            <a:extLst>
              <a:ext uri="{FF2B5EF4-FFF2-40B4-BE49-F238E27FC236}">
                <a16:creationId xmlns:a16="http://schemas.microsoft.com/office/drawing/2014/main" id="{5362AB3F-532B-AC39-8A20-B2526E935560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248759"/>
      </p:ext>
    </p:extLst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dirty="0" lang="fr-FR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fmla="*/ 0 w 7124700" name="connsiteX0"/>
              <a:gd fmla="*/ 3606800 h 4013200" name="connsiteY0"/>
              <a:gd fmla="*/ 7099300 w 7124700" name="connsiteX1"/>
              <a:gd fmla="*/ 0 h 4013200" name="connsiteY1"/>
              <a:gd fmla="*/ 7124700 w 7124700" name="connsiteX2"/>
              <a:gd fmla="*/ 4013200 h 4013200" name="connsiteY2"/>
              <a:gd fmla="*/ 0 w 7124700" name="connsiteX3"/>
              <a:gd fmla="*/ 3606800 h 4013200" name="connsiteY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4013200" w="71247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126727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Reduce your Attack Surface and Increase your Peace of Mind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1" y="3815025"/>
            <a:ext cx="3582039" cy="232542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 lang="fr-FR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RANSOMWARE PROTECTION</a:t>
            </a: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4149248"/>
            <a:ext cx="3788474" cy="552694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Detect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and Stop Ransomware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Quarantine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and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Recover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Files and Programs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42844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5957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526759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880783"/>
            <a:ext cx="4222988" cy="586699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Apply The ULTIMATE Security Rules </a:t>
            </a:r>
            <a:b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</a:b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to Protect Your Remote Environment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9BC01E-B859-EC09-B717-A2AA830006F2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5EBAB3A-0572-A9CF-B806-20F9E3779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E5D9FDE-F167-FDDB-6E14-A14234C52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descr="Calendar&#10;&#10;Description automatically generated with medium confidence" id="33" name="Picture 32">
            <a:extLst>
              <a:ext uri="{FF2B5EF4-FFF2-40B4-BE49-F238E27FC236}">
                <a16:creationId xmlns:a16="http://schemas.microsoft.com/office/drawing/2014/main" id="{8ABD16DA-B3D8-C85B-5A72-6130117C9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1" y="849532"/>
            <a:ext cx="9975273" cy="6858000"/>
          </a:xfrm>
          <a:prstGeom prst="rect">
            <a:avLst/>
          </a:prstGeom>
        </p:spPr>
      </p:pic>
      <p:sp>
        <p:nvSpPr>
          <p:cNvPr id="34" name="ZoneTexte 27">
            <a:extLst>
              <a:ext uri="{FF2B5EF4-FFF2-40B4-BE49-F238E27FC236}">
                <a16:creationId xmlns:a16="http://schemas.microsoft.com/office/drawing/2014/main" id="{A8BB3888-E295-E8C5-C81E-4572A1FB729A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5</a:t>
            </a:r>
            <a:endParaRPr dirty="0" lang="en-US" sz="1000">
              <a:solidFill>
                <a:srgbClr val="F99106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sp>
        <p:nvSpPr>
          <p:cNvPr id="35" name="ZoneTexte 28">
            <a:extLst>
              <a:ext uri="{FF2B5EF4-FFF2-40B4-BE49-F238E27FC236}">
                <a16:creationId xmlns:a16="http://schemas.microsoft.com/office/drawing/2014/main" id="{EA7BBFD7-BEC9-0EF4-6E1C-BCEFFFCB57D4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  <a:endParaRPr dirty="0" lang="en-US" sz="1000">
              <a:solidFill>
                <a:schemeClr val="bg1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cxnSp>
        <p:nvCxnSpPr>
          <p:cNvPr id="36" name="Connecteur droit 7">
            <a:extLst>
              <a:ext uri="{FF2B5EF4-FFF2-40B4-BE49-F238E27FC236}">
                <a16:creationId xmlns:a16="http://schemas.microsoft.com/office/drawing/2014/main" id="{C8031399-2B6A-868D-FE88-2B6BDEA30754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29">
            <a:extLst>
              <a:ext uri="{FF2B5EF4-FFF2-40B4-BE49-F238E27FC236}">
                <a16:creationId xmlns:a16="http://schemas.microsoft.com/office/drawing/2014/main" id="{952E5488-2A34-36CC-17E4-347A596FA64C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69776"/>
      </p:ext>
    </p:extLst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dirty="0" lang="fr-FR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fmla="*/ 0 w 7124700" name="connsiteX0"/>
              <a:gd fmla="*/ 3606800 h 4013200" name="connsiteY0"/>
              <a:gd fmla="*/ 7099300 w 7124700" name="connsiteX1"/>
              <a:gd fmla="*/ 0 h 4013200" name="connsiteY1"/>
              <a:gd fmla="*/ 7124700 w 7124700" name="connsiteX2"/>
              <a:gd fmla="*/ 4013200 h 4013200" name="connsiteY2"/>
              <a:gd fmla="*/ 0 w 7124700" name="connsiteX3"/>
              <a:gd fmla="*/ 3606800 h 4013200" name="connsiteY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4013200" w="71247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126727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Reduce your Attack Surface and Increase your Peace of Mind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1" y="3815025"/>
            <a:ext cx="3582039" cy="232542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 lang="fr-FR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WINDOWS PERMISSIONS</a:t>
            </a: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4149248"/>
            <a:ext cx="3788474" cy="552694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Inspect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Users</a:t>
            </a: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 Windows Permissions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Edit Permissions per User or Group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42844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5957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526759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880783"/>
            <a:ext cx="4222988" cy="586699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Apply The ULTIMATE Security Rules </a:t>
            </a:r>
            <a:b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</a:b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to Protect Your Remote Environment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9BC01E-B859-EC09-B717-A2AA830006F2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5EBAB3A-0572-A9CF-B806-20F9E3779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E5D9FDE-F167-FDDB-6E14-A14234C52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descr="Calendar&#10;&#10;Description automatically generated" id="25" name="Picture 24">
            <a:extLst>
              <a:ext uri="{FF2B5EF4-FFF2-40B4-BE49-F238E27FC236}">
                <a16:creationId xmlns:a16="http://schemas.microsoft.com/office/drawing/2014/main" id="{02C78A94-23AE-2F81-0B18-E86844F98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1" y="856358"/>
            <a:ext cx="9975273" cy="6858000"/>
          </a:xfrm>
          <a:prstGeom prst="rect">
            <a:avLst/>
          </a:prstGeom>
        </p:spPr>
      </p:pic>
      <p:sp>
        <p:nvSpPr>
          <p:cNvPr id="26" name="ZoneTexte 27">
            <a:extLst>
              <a:ext uri="{FF2B5EF4-FFF2-40B4-BE49-F238E27FC236}">
                <a16:creationId xmlns:a16="http://schemas.microsoft.com/office/drawing/2014/main" id="{ECBF2113-09F7-0787-E4D5-403A4122FA3C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5</a:t>
            </a:r>
            <a:endParaRPr dirty="0" lang="en-US" sz="1000">
              <a:solidFill>
                <a:srgbClr val="F99106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sp>
        <p:nvSpPr>
          <p:cNvPr id="27" name="ZoneTexte 28">
            <a:extLst>
              <a:ext uri="{FF2B5EF4-FFF2-40B4-BE49-F238E27FC236}">
                <a16:creationId xmlns:a16="http://schemas.microsoft.com/office/drawing/2014/main" id="{36F79613-F348-14B0-EFD1-570073596AB1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  <a:endParaRPr dirty="0" lang="en-US" sz="1000">
              <a:solidFill>
                <a:schemeClr val="bg1"/>
              </a:solidFill>
              <a:latin charset="0" panose="00000800000000000000" pitchFamily="2" typeface="Montserrat Bold"/>
              <a:cs charset="0" panose="02020603050405020304" pitchFamily="18" typeface="Times New Roman"/>
            </a:endParaRPr>
          </a:p>
        </p:txBody>
      </p:sp>
      <p:cxnSp>
        <p:nvCxnSpPr>
          <p:cNvPr id="34" name="Connecteur droit 7">
            <a:extLst>
              <a:ext uri="{FF2B5EF4-FFF2-40B4-BE49-F238E27FC236}">
                <a16:creationId xmlns:a16="http://schemas.microsoft.com/office/drawing/2014/main" id="{88C7E783-94C1-C52F-1B2F-D5222ACA4FF6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29">
            <a:extLst>
              <a:ext uri="{FF2B5EF4-FFF2-40B4-BE49-F238E27FC236}">
                <a16:creationId xmlns:a16="http://schemas.microsoft.com/office/drawing/2014/main" id="{F187F0C3-8D00-4A69-6157-81D15E2E2479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4699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507</Words>
  <Application>Microsoft Office PowerPoint</Application>
  <PresentationFormat>Grand écran</PresentationFormat>
  <Paragraphs>118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Montserrat Bold</vt:lpstr>
      <vt:lpstr>Calibri Light</vt:lpstr>
      <vt:lpstr>Arial</vt:lpstr>
      <vt:lpstr>Montserrat</vt:lpstr>
      <vt:lpstr>Montserrat Medium</vt:lpstr>
      <vt:lpstr>Good Times Rg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Lemaitre</dc:creator>
  <cp:lastModifiedBy>Floriane Mer</cp:lastModifiedBy>
  <cp:revision>80</cp:revision>
  <dcterms:created xsi:type="dcterms:W3CDTF">2022-01-11T13:17:39Z</dcterms:created>
  <dcterms:modified xsi:type="dcterms:W3CDTF">2022-05-28T19:55:16Z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27553857</vt:lpwstr>
  </property>
  <property fmtid="{D5CDD505-2E9C-101B-9397-08002B2CF9AE}" name="NXPowerLiteSettings" pid="3">
    <vt:lpwstr>E700052003A000</vt:lpwstr>
  </property>
  <property fmtid="{D5CDD505-2E9C-101B-9397-08002B2CF9AE}" name="NXPowerLiteVersion" pid="4">
    <vt:lpwstr>D9.1.7</vt:lpwstr>
  </property>
</Properties>
</file>